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011"/>
    <a:srgbClr val="FFDA65"/>
    <a:srgbClr val="FAB4E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24.05.2023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A65">
            <a:alpha val="98824"/>
          </a:srgb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24.05.2023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428604"/>
            <a:ext cx="7772400" cy="1470025"/>
          </a:xfrm>
        </p:spPr>
        <p:txBody>
          <a:bodyPr>
            <a:normAutofit/>
          </a:bodyPr>
          <a:lstStyle/>
          <a:p>
            <a:r>
              <a:rPr lang="tr-TR" sz="5400" b="1" dirty="0" smtClean="0">
                <a:solidFill>
                  <a:schemeClr val="accent6">
                    <a:lumMod val="75000"/>
                  </a:schemeClr>
                </a:solidFill>
                <a:latin typeface="Arial Black" pitchFamily="34" charset="0"/>
              </a:rPr>
              <a:t>HAYVANLAR ALEMİ</a:t>
            </a:r>
            <a:endParaRPr lang="tr-TR" sz="5400" b="1" dirty="0">
              <a:solidFill>
                <a:schemeClr val="accent6">
                  <a:lumMod val="75000"/>
                </a:schemeClr>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DERİSİDİKENLİLER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err="1" smtClean="0">
                <a:solidFill>
                  <a:schemeClr val="accent6">
                    <a:lumMod val="50000"/>
                  </a:schemeClr>
                </a:solidFill>
              </a:rPr>
              <a:t>Rejenerasyon</a:t>
            </a:r>
            <a:r>
              <a:rPr lang="tr-TR" sz="2400" dirty="0" smtClean="0">
                <a:solidFill>
                  <a:schemeClr val="accent6">
                    <a:lumMod val="50000"/>
                  </a:schemeClr>
                </a:solidFill>
              </a:rPr>
              <a:t> yetenekleri yüksektir.</a:t>
            </a:r>
          </a:p>
          <a:p>
            <a:r>
              <a:rPr lang="tr-TR" sz="2400" dirty="0" smtClean="0">
                <a:solidFill>
                  <a:schemeClr val="accent6">
                    <a:lumMod val="50000"/>
                  </a:schemeClr>
                </a:solidFill>
              </a:rPr>
              <a:t>Tüp ayakları yaşamsal  faaliyetlerde rol oynar.</a:t>
            </a:r>
          </a:p>
          <a:p>
            <a:r>
              <a:rPr lang="tr-TR" sz="2400" dirty="0" smtClean="0">
                <a:solidFill>
                  <a:schemeClr val="accent6">
                    <a:lumMod val="50000"/>
                  </a:schemeClr>
                </a:solidFill>
              </a:rPr>
              <a:t>Vücutlarının içinde kalker plakçıklardan oluşmuş iç iskelet vardır. İç </a:t>
            </a:r>
            <a:r>
              <a:rPr lang="tr-TR" sz="2400" dirty="0" smtClean="0">
                <a:solidFill>
                  <a:schemeClr val="accent6">
                    <a:lumMod val="50000"/>
                  </a:schemeClr>
                </a:solidFill>
              </a:rPr>
              <a:t>iskelette </a:t>
            </a:r>
            <a:r>
              <a:rPr lang="tr-TR" sz="2400" dirty="0" smtClean="0">
                <a:solidFill>
                  <a:schemeClr val="accent6">
                    <a:lumMod val="50000"/>
                  </a:schemeClr>
                </a:solidFill>
              </a:rPr>
              <a:t>dikensi çıkıntılar bulunur</a:t>
            </a:r>
            <a:r>
              <a:rPr lang="tr-TR" sz="2400" dirty="0" smtClean="0">
                <a:solidFill>
                  <a:schemeClr val="accent6">
                    <a:lumMod val="50000"/>
                  </a:schemeClr>
                </a:solidFill>
              </a:rPr>
              <a:t>.</a:t>
            </a:r>
          </a:p>
          <a:p>
            <a:r>
              <a:rPr lang="tr-TR" sz="2400" dirty="0" smtClean="0">
                <a:solidFill>
                  <a:schemeClr val="accent6">
                    <a:lumMod val="50000"/>
                  </a:schemeClr>
                </a:solidFill>
              </a:rPr>
              <a:t>Hayvanlar aleminde “su damar sistemi” derisidikenlilere özgüdür. Bu sistem gaz alışverişini atıkların atılmasını hareket ve beslenmeyi kolaylaştırır</a:t>
            </a:r>
            <a:r>
              <a:rPr lang="tr-TR" sz="2400" dirty="0" smtClean="0">
                <a:solidFill>
                  <a:schemeClr val="accent6">
                    <a:lumMod val="50000"/>
                  </a:schemeClr>
                </a:solidFill>
              </a:rPr>
              <a:t>.</a:t>
            </a:r>
          </a:p>
          <a:p>
            <a:endParaRPr lang="tr-TR" sz="2000" dirty="0" smtClean="0">
              <a:solidFill>
                <a:srgbClr val="EF7011"/>
              </a:solidFill>
              <a:latin typeface="Bahnschrift" pitchFamily="34" charset="0"/>
            </a:endParaRPr>
          </a:p>
          <a:p>
            <a:pPr>
              <a:buNone/>
            </a:pPr>
            <a:r>
              <a:rPr lang="tr-TR" sz="2000" dirty="0" smtClean="0">
                <a:solidFill>
                  <a:srgbClr val="EF7011"/>
                </a:solidFill>
                <a:latin typeface="Bahnschrift" pitchFamily="34" charset="0"/>
              </a:rPr>
              <a:t>Tür örneği: deniz kestanesi</a:t>
            </a:r>
            <a:endParaRPr lang="tr-TR" sz="2000" dirty="0">
              <a:solidFill>
                <a:srgbClr val="EF7011"/>
              </a:solidFill>
              <a:latin typeface="Bahnschrift" pitchFamily="34" charset="0"/>
            </a:endParaRPr>
          </a:p>
        </p:txBody>
      </p:sp>
      <p:pic>
        <p:nvPicPr>
          <p:cNvPr id="4" name="3 Resim" descr="indir (1).jpg"/>
          <p:cNvPicPr>
            <a:picLocks noChangeAspect="1"/>
          </p:cNvPicPr>
          <p:nvPr/>
        </p:nvPicPr>
        <p:blipFill>
          <a:blip r:embed="rId2"/>
          <a:stretch>
            <a:fillRect/>
          </a:stretch>
        </p:blipFill>
        <p:spPr>
          <a:xfrm>
            <a:off x="7000892" y="1142984"/>
            <a:ext cx="1831623" cy="1214446"/>
          </a:xfrm>
          <a:prstGeom prst="rect">
            <a:avLst/>
          </a:prstGeom>
        </p:spPr>
      </p:pic>
      <p:pic>
        <p:nvPicPr>
          <p:cNvPr id="5" name="4 Resim" descr="indir (2).jpg"/>
          <p:cNvPicPr>
            <a:picLocks noChangeAspect="1"/>
          </p:cNvPicPr>
          <p:nvPr/>
        </p:nvPicPr>
        <p:blipFill>
          <a:blip r:embed="rId3"/>
          <a:stretch>
            <a:fillRect/>
          </a:stretch>
        </p:blipFill>
        <p:spPr>
          <a:xfrm>
            <a:off x="5286380" y="4357694"/>
            <a:ext cx="2971803" cy="209250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OMURGALI HAYVANLAR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smtClean="0">
                <a:solidFill>
                  <a:schemeClr val="accent6">
                    <a:lumMod val="50000"/>
                  </a:schemeClr>
                </a:solidFill>
              </a:rPr>
              <a:t>Kapalı dolaşım görülür,</a:t>
            </a:r>
          </a:p>
          <a:p>
            <a:r>
              <a:rPr lang="tr-TR" sz="2400" dirty="0" smtClean="0">
                <a:solidFill>
                  <a:schemeClr val="accent6">
                    <a:lumMod val="50000"/>
                  </a:schemeClr>
                </a:solidFill>
              </a:rPr>
              <a:t>Kalpleri vardır.</a:t>
            </a:r>
          </a:p>
          <a:p>
            <a:r>
              <a:rPr lang="tr-TR" sz="2400" dirty="0" smtClean="0">
                <a:solidFill>
                  <a:schemeClr val="accent6">
                    <a:lumMod val="50000"/>
                  </a:schemeClr>
                </a:solidFill>
              </a:rPr>
              <a:t>Amonyak, üre ya da ürik asit gibi atıklarını böbreklerle atarlar.</a:t>
            </a:r>
          </a:p>
          <a:p>
            <a:r>
              <a:rPr lang="tr-TR" sz="2400" dirty="0" smtClean="0">
                <a:solidFill>
                  <a:schemeClr val="accent6">
                    <a:lumMod val="50000"/>
                  </a:schemeClr>
                </a:solidFill>
              </a:rPr>
              <a:t>Katı besinlerle beslendikleri için sindirim sistemleri gelişmiştir.</a:t>
            </a:r>
            <a:endParaRPr lang="tr-TR" sz="2400" dirty="0">
              <a:solidFill>
                <a:schemeClr val="accent6">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BALIKLAR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endParaRPr lang="tr-TR" sz="2400" dirty="0" smtClean="0">
              <a:solidFill>
                <a:schemeClr val="accent6">
                  <a:lumMod val="50000"/>
                </a:schemeClr>
              </a:solidFill>
            </a:endParaRPr>
          </a:p>
          <a:p>
            <a:r>
              <a:rPr lang="tr-TR" sz="2400" dirty="0" smtClean="0">
                <a:solidFill>
                  <a:schemeClr val="accent6">
                    <a:lumMod val="50000"/>
                  </a:schemeClr>
                </a:solidFill>
              </a:rPr>
              <a:t>Solungaç solunumu yaparlar.</a:t>
            </a:r>
          </a:p>
          <a:p>
            <a:r>
              <a:rPr lang="tr-TR" sz="2400" dirty="0" smtClean="0">
                <a:solidFill>
                  <a:schemeClr val="accent6">
                    <a:lumMod val="50000"/>
                  </a:schemeClr>
                </a:solidFill>
              </a:rPr>
              <a:t>kemik iç iskelet bulunur. </a:t>
            </a:r>
            <a:r>
              <a:rPr lang="tr-TR" sz="2000" dirty="0" smtClean="0">
                <a:solidFill>
                  <a:srgbClr val="EF7011"/>
                </a:solidFill>
                <a:latin typeface="Bahnschrift" pitchFamily="34" charset="0"/>
              </a:rPr>
              <a:t>( istisna: köpek </a:t>
            </a:r>
            <a:r>
              <a:rPr lang="tr-TR" sz="2000" dirty="0" smtClean="0">
                <a:solidFill>
                  <a:srgbClr val="EF7011"/>
                </a:solidFill>
                <a:latin typeface="Bahnschrift" pitchFamily="34" charset="0"/>
              </a:rPr>
              <a:t>balığı ve </a:t>
            </a:r>
            <a:r>
              <a:rPr lang="tr-TR" sz="2000" dirty="0" smtClean="0">
                <a:solidFill>
                  <a:srgbClr val="EF7011"/>
                </a:solidFill>
                <a:latin typeface="Bahnschrift" pitchFamily="34" charset="0"/>
              </a:rPr>
              <a:t>vatoz </a:t>
            </a:r>
            <a:r>
              <a:rPr lang="tr-TR" sz="2000" dirty="0" smtClean="0">
                <a:solidFill>
                  <a:srgbClr val="EF7011"/>
                </a:solidFill>
                <a:latin typeface="Bahnschrift" pitchFamily="34" charset="0"/>
                <a:sym typeface="Wingdings" pitchFamily="2" charset="2"/>
              </a:rPr>
              <a:t> </a:t>
            </a:r>
            <a:r>
              <a:rPr lang="tr-TR" sz="2000" dirty="0" smtClean="0">
                <a:solidFill>
                  <a:srgbClr val="EF7011"/>
                </a:solidFill>
                <a:latin typeface="Bahnschrift" pitchFamily="34" charset="0"/>
              </a:rPr>
              <a:t>kıkırdaksı)</a:t>
            </a:r>
          </a:p>
          <a:p>
            <a:r>
              <a:rPr lang="tr-TR" sz="2400" dirty="0" smtClean="0">
                <a:solidFill>
                  <a:schemeClr val="accent6">
                    <a:lumMod val="50000"/>
                  </a:schemeClr>
                </a:solidFill>
              </a:rPr>
              <a:t>Azotlu </a:t>
            </a:r>
            <a:r>
              <a:rPr lang="tr-TR" sz="2400" dirty="0" smtClean="0">
                <a:solidFill>
                  <a:schemeClr val="accent6">
                    <a:lumMod val="50000"/>
                  </a:schemeClr>
                </a:solidFill>
              </a:rPr>
              <a:t>boşaltım atığını amonyak (NH</a:t>
            </a:r>
            <a:r>
              <a:rPr lang="tr-TR" sz="2400" baseline="-25000" dirty="0" smtClean="0">
                <a:solidFill>
                  <a:schemeClr val="accent6">
                    <a:lumMod val="50000"/>
                  </a:schemeClr>
                </a:solidFill>
              </a:rPr>
              <a:t>3</a:t>
            </a:r>
            <a:r>
              <a:rPr lang="tr-TR" sz="2400" dirty="0" smtClean="0">
                <a:solidFill>
                  <a:schemeClr val="accent6">
                    <a:lumMod val="50000"/>
                  </a:schemeClr>
                </a:solidFill>
              </a:rPr>
              <a:t>) halinde atarlar.</a:t>
            </a:r>
            <a:endParaRPr lang="tr-TR" sz="2400" dirty="0" smtClean="0">
              <a:solidFill>
                <a:schemeClr val="accent6">
                  <a:lumMod val="50000"/>
                </a:schemeClr>
              </a:solidFill>
            </a:endParaRPr>
          </a:p>
          <a:p>
            <a:r>
              <a:rPr lang="tr-TR" sz="2400" dirty="0" smtClean="0">
                <a:solidFill>
                  <a:schemeClr val="accent6">
                    <a:lumMod val="50000"/>
                  </a:schemeClr>
                </a:solidFill>
              </a:rPr>
              <a:t>Dış döllenme ve dış gelişme görülür. </a:t>
            </a:r>
            <a:r>
              <a:rPr lang="tr-TR" sz="2000" dirty="0" smtClean="0">
                <a:solidFill>
                  <a:srgbClr val="EF7011"/>
                </a:solidFill>
                <a:latin typeface="Bahnschrift" pitchFamily="34" charset="0"/>
              </a:rPr>
              <a:t>(istisna: köpek balığı)</a:t>
            </a:r>
          </a:p>
          <a:p>
            <a:r>
              <a:rPr lang="tr-TR" sz="2400" dirty="0" smtClean="0">
                <a:solidFill>
                  <a:schemeClr val="accent6">
                    <a:lumMod val="50000"/>
                  </a:schemeClr>
                </a:solidFill>
              </a:rPr>
              <a:t>Soğukkanlıdırlar  fakat kış uykusuna yatmazlar.</a:t>
            </a:r>
          </a:p>
          <a:p>
            <a:r>
              <a:rPr lang="tr-TR" sz="2400" dirty="0" smtClean="0">
                <a:solidFill>
                  <a:schemeClr val="accent6">
                    <a:lumMod val="50000"/>
                  </a:schemeClr>
                </a:solidFill>
              </a:rPr>
              <a:t>Kalpleri 2 odalıdır ve daima kirli kan bulunur.</a:t>
            </a:r>
          </a:p>
          <a:p>
            <a:r>
              <a:rPr lang="tr-TR" sz="2400" dirty="0" smtClean="0">
                <a:solidFill>
                  <a:schemeClr val="accent6">
                    <a:lumMod val="50000"/>
                  </a:schemeClr>
                </a:solidFill>
              </a:rPr>
              <a:t>Balıklar, küçük kan dolaşımının </a:t>
            </a:r>
            <a:r>
              <a:rPr lang="tr-TR" sz="2400" dirty="0" smtClean="0">
                <a:solidFill>
                  <a:schemeClr val="accent6">
                    <a:lumMod val="50000"/>
                  </a:schemeClr>
                </a:solidFill>
              </a:rPr>
              <a:t>görülmediği</a:t>
            </a:r>
          </a:p>
          <a:p>
            <a:pPr>
              <a:buNone/>
            </a:pPr>
            <a:r>
              <a:rPr lang="tr-TR" sz="2400" dirty="0" smtClean="0">
                <a:solidFill>
                  <a:schemeClr val="accent6">
                    <a:lumMod val="50000"/>
                  </a:schemeClr>
                </a:solidFill>
              </a:rPr>
              <a:t> </a:t>
            </a:r>
            <a:r>
              <a:rPr lang="tr-TR" sz="2400" dirty="0" smtClean="0">
                <a:solidFill>
                  <a:schemeClr val="accent6">
                    <a:lumMod val="50000"/>
                  </a:schemeClr>
                </a:solidFill>
              </a:rPr>
              <a:t>tek omurgalı sınıfıdır.</a:t>
            </a:r>
            <a:endParaRPr lang="tr-TR" sz="2400" dirty="0" smtClean="0">
              <a:solidFill>
                <a:schemeClr val="accent6">
                  <a:lumMod val="50000"/>
                </a:schemeClr>
              </a:solidFill>
            </a:endParaRPr>
          </a:p>
          <a:p>
            <a:endParaRPr lang="tr-TR" dirty="0" smtClean="0"/>
          </a:p>
          <a:p>
            <a:endParaRPr lang="tr-TR" dirty="0"/>
          </a:p>
        </p:txBody>
      </p:sp>
      <p:pic>
        <p:nvPicPr>
          <p:cNvPr id="4" name="3 Resim" descr="images.jpg"/>
          <p:cNvPicPr>
            <a:picLocks noChangeAspect="1"/>
          </p:cNvPicPr>
          <p:nvPr/>
        </p:nvPicPr>
        <p:blipFill>
          <a:blip r:embed="rId2"/>
          <a:stretch>
            <a:fillRect/>
          </a:stretch>
        </p:blipFill>
        <p:spPr>
          <a:xfrm>
            <a:off x="6858016" y="4357694"/>
            <a:ext cx="1885514" cy="2176129"/>
          </a:xfrm>
          <a:prstGeom prst="rect">
            <a:avLst/>
          </a:prstGeom>
        </p:spPr>
      </p:pic>
      <p:pic>
        <p:nvPicPr>
          <p:cNvPr id="5" name="4 Resim" descr="indir (1).jpg"/>
          <p:cNvPicPr>
            <a:picLocks noChangeAspect="1"/>
          </p:cNvPicPr>
          <p:nvPr/>
        </p:nvPicPr>
        <p:blipFill>
          <a:blip r:embed="rId3"/>
          <a:stretch>
            <a:fillRect/>
          </a:stretch>
        </p:blipFill>
        <p:spPr>
          <a:xfrm>
            <a:off x="6429388" y="500042"/>
            <a:ext cx="2100709" cy="20002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İKİ YAŞAMLILAR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smtClean="0">
                <a:solidFill>
                  <a:schemeClr val="accent6">
                    <a:lumMod val="50000"/>
                  </a:schemeClr>
                </a:solidFill>
              </a:rPr>
              <a:t>Döllenme ve gelişimleri suda olur.</a:t>
            </a:r>
          </a:p>
          <a:p>
            <a:r>
              <a:rPr lang="tr-TR" sz="2400" dirty="0" err="1" smtClean="0">
                <a:solidFill>
                  <a:schemeClr val="accent6">
                    <a:lumMod val="50000"/>
                  </a:schemeClr>
                </a:solidFill>
              </a:rPr>
              <a:t>Soğukanlıdırlar</a:t>
            </a:r>
            <a:r>
              <a:rPr lang="tr-TR" sz="2400" dirty="0" smtClean="0">
                <a:solidFill>
                  <a:schemeClr val="accent6">
                    <a:lumMod val="50000"/>
                  </a:schemeClr>
                </a:solidFill>
              </a:rPr>
              <a:t> ve kış uykusuna yatarlar.</a:t>
            </a:r>
          </a:p>
          <a:p>
            <a:r>
              <a:rPr lang="tr-TR" sz="2400" dirty="0" smtClean="0">
                <a:solidFill>
                  <a:schemeClr val="accent6">
                    <a:lumMod val="50000"/>
                  </a:schemeClr>
                </a:solidFill>
              </a:rPr>
              <a:t>Derileri nemlidir.</a:t>
            </a:r>
          </a:p>
          <a:p>
            <a:r>
              <a:rPr lang="tr-TR" sz="2400" dirty="0" smtClean="0">
                <a:solidFill>
                  <a:schemeClr val="accent6">
                    <a:lumMod val="50000"/>
                  </a:schemeClr>
                </a:solidFill>
              </a:rPr>
              <a:t>Larvaları başkalaşım geçirerek olgunlaşır.</a:t>
            </a:r>
          </a:p>
          <a:p>
            <a:r>
              <a:rPr lang="tr-TR" sz="2400" dirty="0" smtClean="0">
                <a:solidFill>
                  <a:schemeClr val="accent6">
                    <a:lumMod val="50000"/>
                  </a:schemeClr>
                </a:solidFill>
              </a:rPr>
              <a:t>Deri </a:t>
            </a:r>
            <a:r>
              <a:rPr lang="tr-TR" sz="2400" dirty="0" smtClean="0">
                <a:solidFill>
                  <a:schemeClr val="accent6">
                    <a:lumMod val="50000"/>
                  </a:schemeClr>
                </a:solidFill>
              </a:rPr>
              <a:t>ve akciğer solunumu yaparlar</a:t>
            </a:r>
            <a:r>
              <a:rPr lang="tr-TR" sz="2400" dirty="0" smtClean="0">
                <a:solidFill>
                  <a:schemeClr val="accent6">
                    <a:lumMod val="50000"/>
                  </a:schemeClr>
                </a:solidFill>
              </a:rPr>
              <a:t>. </a:t>
            </a:r>
            <a:r>
              <a:rPr lang="tr-TR" sz="2400" dirty="0" smtClean="0">
                <a:solidFill>
                  <a:schemeClr val="accent6">
                    <a:lumMod val="50000"/>
                  </a:schemeClr>
                </a:solidFill>
              </a:rPr>
              <a:t> Akciğerleri basit bir kese şeklindedir</a:t>
            </a:r>
            <a:r>
              <a:rPr lang="tr-TR" sz="2400" dirty="0" smtClean="0">
                <a:solidFill>
                  <a:schemeClr val="accent6">
                    <a:lumMod val="50000"/>
                  </a:schemeClr>
                </a:solidFill>
              </a:rPr>
              <a:t>.</a:t>
            </a:r>
          </a:p>
          <a:p>
            <a:r>
              <a:rPr lang="tr-TR" sz="2400" dirty="0" smtClean="0">
                <a:solidFill>
                  <a:schemeClr val="accent6">
                    <a:lumMod val="50000"/>
                  </a:schemeClr>
                </a:solidFill>
              </a:rPr>
              <a:t>Kan kalp karıncıklarında karışır </a:t>
            </a:r>
            <a:r>
              <a:rPr lang="tr-TR" sz="2400" dirty="0" smtClean="0">
                <a:solidFill>
                  <a:schemeClr val="accent6">
                    <a:lumMod val="50000"/>
                  </a:schemeClr>
                </a:solidFill>
              </a:rPr>
              <a:t>ve</a:t>
            </a:r>
          </a:p>
          <a:p>
            <a:pPr>
              <a:buNone/>
            </a:pPr>
            <a:r>
              <a:rPr lang="tr-TR" sz="2400" dirty="0" smtClean="0">
                <a:solidFill>
                  <a:schemeClr val="accent6">
                    <a:lumMod val="50000"/>
                  </a:schemeClr>
                </a:solidFill>
              </a:rPr>
              <a:t>vücuda </a:t>
            </a:r>
            <a:r>
              <a:rPr lang="tr-TR" sz="2400" dirty="0" smtClean="0">
                <a:solidFill>
                  <a:schemeClr val="accent6">
                    <a:lumMod val="50000"/>
                  </a:schemeClr>
                </a:solidFill>
              </a:rPr>
              <a:t>karışık kan pompalanır.</a:t>
            </a:r>
            <a:endParaRPr lang="tr-TR" sz="2400" dirty="0">
              <a:solidFill>
                <a:schemeClr val="accent6">
                  <a:lumMod val="50000"/>
                </a:schemeClr>
              </a:solidFill>
            </a:endParaRPr>
          </a:p>
        </p:txBody>
      </p:sp>
      <p:pic>
        <p:nvPicPr>
          <p:cNvPr id="4" name="3 Resim" descr="images.jpg"/>
          <p:cNvPicPr>
            <a:picLocks noChangeAspect="1"/>
          </p:cNvPicPr>
          <p:nvPr/>
        </p:nvPicPr>
        <p:blipFill>
          <a:blip r:embed="rId2"/>
          <a:stretch>
            <a:fillRect/>
          </a:stretch>
        </p:blipFill>
        <p:spPr>
          <a:xfrm>
            <a:off x="5429256" y="4357694"/>
            <a:ext cx="3071834" cy="2286009"/>
          </a:xfrm>
          <a:prstGeom prst="rect">
            <a:avLst/>
          </a:prstGeom>
        </p:spPr>
      </p:pic>
      <p:pic>
        <p:nvPicPr>
          <p:cNvPr id="5" name="4 Resim" descr="indir.jpg"/>
          <p:cNvPicPr>
            <a:picLocks noChangeAspect="1"/>
          </p:cNvPicPr>
          <p:nvPr/>
        </p:nvPicPr>
        <p:blipFill>
          <a:blip r:embed="rId3"/>
          <a:stretch>
            <a:fillRect/>
          </a:stretch>
        </p:blipFill>
        <p:spPr>
          <a:xfrm>
            <a:off x="6500826" y="1142984"/>
            <a:ext cx="2152650" cy="21240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SÜRÜNGENLER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smtClean="0">
                <a:solidFill>
                  <a:schemeClr val="accent6">
                    <a:lumMod val="50000"/>
                  </a:schemeClr>
                </a:solidFill>
              </a:rPr>
              <a:t>Sürüngenlerin </a:t>
            </a:r>
            <a:r>
              <a:rPr lang="tr-TR" sz="2400" dirty="0" smtClean="0">
                <a:solidFill>
                  <a:schemeClr val="accent6">
                    <a:lumMod val="50000"/>
                  </a:schemeClr>
                </a:solidFill>
              </a:rPr>
              <a:t>vücutları pul ya da </a:t>
            </a:r>
            <a:endParaRPr lang="tr-TR" sz="2400" dirty="0" smtClean="0">
              <a:solidFill>
                <a:schemeClr val="accent6">
                  <a:lumMod val="50000"/>
                </a:schemeClr>
              </a:solidFill>
            </a:endParaRPr>
          </a:p>
          <a:p>
            <a:pPr>
              <a:buNone/>
            </a:pPr>
            <a:r>
              <a:rPr lang="tr-TR" sz="2400" dirty="0" smtClean="0">
                <a:solidFill>
                  <a:schemeClr val="accent6">
                    <a:lumMod val="50000"/>
                  </a:schemeClr>
                </a:solidFill>
              </a:rPr>
              <a:t>benzer </a:t>
            </a:r>
            <a:r>
              <a:rPr lang="tr-TR" sz="2400" dirty="0" smtClean="0">
                <a:solidFill>
                  <a:schemeClr val="accent6">
                    <a:lumMod val="50000"/>
                  </a:schemeClr>
                </a:solidFill>
              </a:rPr>
              <a:t>levhalarla kaplıdır. </a:t>
            </a:r>
            <a:r>
              <a:rPr lang="tr-TR" sz="2400" dirty="0" smtClean="0">
                <a:solidFill>
                  <a:schemeClr val="accent6">
                    <a:lumMod val="50000"/>
                  </a:schemeClr>
                </a:solidFill>
              </a:rPr>
              <a:t>Bu </a:t>
            </a:r>
            <a:r>
              <a:rPr lang="tr-TR" sz="2400" dirty="0" smtClean="0">
                <a:solidFill>
                  <a:schemeClr val="accent6">
                    <a:lumMod val="50000"/>
                  </a:schemeClr>
                </a:solidFill>
              </a:rPr>
              <a:t>durum, nem kaybını en az </a:t>
            </a:r>
            <a:r>
              <a:rPr lang="tr-TR" sz="2400" dirty="0" smtClean="0">
                <a:solidFill>
                  <a:schemeClr val="accent6">
                    <a:lumMod val="50000"/>
                  </a:schemeClr>
                </a:solidFill>
              </a:rPr>
              <a:t>düzeyde tutmalarını sağlar.</a:t>
            </a:r>
            <a:endParaRPr lang="tr-TR" sz="2400" dirty="0" smtClean="0">
              <a:solidFill>
                <a:schemeClr val="accent6">
                  <a:lumMod val="50000"/>
                </a:schemeClr>
              </a:solidFill>
            </a:endParaRPr>
          </a:p>
          <a:p>
            <a:r>
              <a:rPr lang="tr-TR" sz="2400" dirty="0" smtClean="0">
                <a:solidFill>
                  <a:schemeClr val="accent6">
                    <a:lumMod val="50000"/>
                  </a:schemeClr>
                </a:solidFill>
              </a:rPr>
              <a:t>Soğukkanlıdırlar, kış uykusuna yatarlar.</a:t>
            </a:r>
          </a:p>
          <a:p>
            <a:r>
              <a:rPr lang="tr-TR" sz="2400" dirty="0" smtClean="0">
                <a:solidFill>
                  <a:schemeClr val="accent6">
                    <a:lumMod val="50000"/>
                  </a:schemeClr>
                </a:solidFill>
              </a:rPr>
              <a:t>İç döllenme, dış gelişme vardır.</a:t>
            </a:r>
          </a:p>
          <a:p>
            <a:r>
              <a:rPr lang="tr-TR" sz="2400" dirty="0" smtClean="0">
                <a:solidFill>
                  <a:schemeClr val="accent6">
                    <a:lumMod val="50000"/>
                  </a:schemeClr>
                </a:solidFill>
              </a:rPr>
              <a:t>Bazıları deri değiştirir.</a:t>
            </a:r>
          </a:p>
          <a:p>
            <a:r>
              <a:rPr lang="tr-TR" sz="2400" dirty="0" smtClean="0">
                <a:solidFill>
                  <a:schemeClr val="accent6">
                    <a:lumMod val="50000"/>
                  </a:schemeClr>
                </a:solidFill>
              </a:rPr>
              <a:t>Kalpleri 3 odalıdır. </a:t>
            </a:r>
          </a:p>
          <a:p>
            <a:r>
              <a:rPr lang="tr-TR" sz="2400" dirty="0" smtClean="0">
                <a:solidFill>
                  <a:schemeClr val="accent6">
                    <a:lumMod val="50000"/>
                  </a:schemeClr>
                </a:solidFill>
              </a:rPr>
              <a:t>Temiz </a:t>
            </a:r>
            <a:r>
              <a:rPr lang="tr-TR" sz="2400" dirty="0" smtClean="0">
                <a:solidFill>
                  <a:schemeClr val="accent6">
                    <a:lumMod val="50000"/>
                  </a:schemeClr>
                </a:solidFill>
              </a:rPr>
              <a:t>ve kirli kan karıncıkta karışır.</a:t>
            </a:r>
            <a:endParaRPr lang="tr-TR" sz="2400" dirty="0">
              <a:solidFill>
                <a:schemeClr val="accent6">
                  <a:lumMod val="50000"/>
                </a:schemeClr>
              </a:solidFill>
            </a:endParaRPr>
          </a:p>
        </p:txBody>
      </p:sp>
      <p:pic>
        <p:nvPicPr>
          <p:cNvPr id="4" name="3 Resim" descr="cute-baby-chameleons-63-5835d8bd37740__700.jpg"/>
          <p:cNvPicPr>
            <a:picLocks noChangeAspect="1"/>
          </p:cNvPicPr>
          <p:nvPr/>
        </p:nvPicPr>
        <p:blipFill>
          <a:blip r:embed="rId2" cstate="print"/>
          <a:stretch>
            <a:fillRect/>
          </a:stretch>
        </p:blipFill>
        <p:spPr>
          <a:xfrm>
            <a:off x="6858016" y="285728"/>
            <a:ext cx="1619238" cy="1619238"/>
          </a:xfrm>
          <a:prstGeom prst="rect">
            <a:avLst/>
          </a:prstGeom>
        </p:spPr>
      </p:pic>
      <p:pic>
        <p:nvPicPr>
          <p:cNvPr id="5" name="4 Resim" descr="images.jpg"/>
          <p:cNvPicPr>
            <a:picLocks noChangeAspect="1"/>
          </p:cNvPicPr>
          <p:nvPr/>
        </p:nvPicPr>
        <p:blipFill>
          <a:blip r:embed="rId3"/>
          <a:stretch>
            <a:fillRect/>
          </a:stretch>
        </p:blipFill>
        <p:spPr>
          <a:xfrm>
            <a:off x="5572132" y="3500438"/>
            <a:ext cx="2928958" cy="271462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KUŞLAR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600" dirty="0" smtClean="0">
                <a:solidFill>
                  <a:schemeClr val="accent6">
                    <a:lumMod val="50000"/>
                  </a:schemeClr>
                </a:solidFill>
              </a:rPr>
              <a:t>Vücutları, uçmayı ve yalıtımı sağlayan tüylerle kaplıdır</a:t>
            </a:r>
            <a:r>
              <a:rPr lang="tr-TR" sz="2600" dirty="0" smtClean="0">
                <a:solidFill>
                  <a:schemeClr val="accent6">
                    <a:lumMod val="50000"/>
                  </a:schemeClr>
                </a:solidFill>
              </a:rPr>
              <a:t>.</a:t>
            </a:r>
          </a:p>
          <a:p>
            <a:r>
              <a:rPr lang="tr-TR" sz="2600" dirty="0" smtClean="0">
                <a:solidFill>
                  <a:schemeClr val="accent6">
                    <a:lumMod val="50000"/>
                  </a:schemeClr>
                </a:solidFill>
              </a:rPr>
              <a:t> Bacaklarında </a:t>
            </a:r>
            <a:r>
              <a:rPr lang="tr-TR" sz="2600" dirty="0" smtClean="0">
                <a:solidFill>
                  <a:schemeClr val="accent6">
                    <a:lumMod val="50000"/>
                  </a:schemeClr>
                </a:solidFill>
              </a:rPr>
              <a:t>ve ayaklarında pullar vardır</a:t>
            </a:r>
            <a:r>
              <a:rPr lang="tr-TR" sz="2600" dirty="0" smtClean="0">
                <a:solidFill>
                  <a:schemeClr val="accent6">
                    <a:lumMod val="50000"/>
                  </a:schemeClr>
                </a:solidFill>
              </a:rPr>
              <a:t>.</a:t>
            </a:r>
          </a:p>
          <a:p>
            <a:r>
              <a:rPr lang="tr-TR" sz="2600" dirty="0" smtClean="0">
                <a:solidFill>
                  <a:schemeClr val="accent6">
                    <a:lumMod val="50000"/>
                  </a:schemeClr>
                </a:solidFill>
              </a:rPr>
              <a:t>Diyaframları yoktur</a:t>
            </a:r>
            <a:r>
              <a:rPr lang="tr-TR" sz="2600" dirty="0" smtClean="0">
                <a:solidFill>
                  <a:schemeClr val="accent6">
                    <a:lumMod val="50000"/>
                  </a:schemeClr>
                </a:solidFill>
              </a:rPr>
              <a:t>.</a:t>
            </a:r>
          </a:p>
          <a:p>
            <a:r>
              <a:rPr lang="tr-TR" sz="2600" dirty="0" smtClean="0">
                <a:solidFill>
                  <a:schemeClr val="accent6">
                    <a:lumMod val="50000"/>
                  </a:schemeClr>
                </a:solidFill>
              </a:rPr>
              <a:t>Kalpleri 4 odalıdır, temiz kan kirli kanla karışmaz. </a:t>
            </a:r>
          </a:p>
          <a:p>
            <a:r>
              <a:rPr lang="tr-TR" sz="2600" dirty="0" smtClean="0">
                <a:solidFill>
                  <a:schemeClr val="accent6">
                    <a:lumMod val="50000"/>
                  </a:schemeClr>
                </a:solidFill>
              </a:rPr>
              <a:t>Azotlu boşaltım atığını ürik asit halinde </a:t>
            </a:r>
            <a:r>
              <a:rPr lang="tr-TR" sz="2600" dirty="0" smtClean="0">
                <a:solidFill>
                  <a:schemeClr val="accent6">
                    <a:lumMod val="50000"/>
                  </a:schemeClr>
                </a:solidFill>
              </a:rPr>
              <a:t>atarlar.</a:t>
            </a:r>
          </a:p>
          <a:p>
            <a:r>
              <a:rPr lang="tr-TR" sz="2600" dirty="0" smtClean="0">
                <a:solidFill>
                  <a:schemeClr val="accent6">
                    <a:lumMod val="50000"/>
                  </a:schemeClr>
                </a:solidFill>
              </a:rPr>
              <a:t>İç döllenme, dış gelişme (kuluçkaya yatma) görülür. </a:t>
            </a:r>
          </a:p>
          <a:p>
            <a:r>
              <a:rPr lang="tr-TR" sz="2600" dirty="0" smtClean="0">
                <a:solidFill>
                  <a:schemeClr val="accent6">
                    <a:lumMod val="50000"/>
                  </a:schemeClr>
                </a:solidFill>
              </a:rPr>
              <a:t>Sıcakkanlıdırlar.</a:t>
            </a:r>
          </a:p>
          <a:p>
            <a:pPr>
              <a:buNone/>
            </a:pPr>
            <a:endParaRPr lang="tr-TR" dirty="0"/>
          </a:p>
        </p:txBody>
      </p:sp>
      <p:pic>
        <p:nvPicPr>
          <p:cNvPr id="4" name="3 Resim" descr="images (1).jpg"/>
          <p:cNvPicPr>
            <a:picLocks noChangeAspect="1"/>
          </p:cNvPicPr>
          <p:nvPr/>
        </p:nvPicPr>
        <p:blipFill>
          <a:blip r:embed="rId2"/>
          <a:stretch>
            <a:fillRect/>
          </a:stretch>
        </p:blipFill>
        <p:spPr>
          <a:xfrm>
            <a:off x="6429388" y="214291"/>
            <a:ext cx="2319338" cy="1357322"/>
          </a:xfrm>
          <a:prstGeom prst="rect">
            <a:avLst/>
          </a:prstGeom>
        </p:spPr>
      </p:pic>
      <p:pic>
        <p:nvPicPr>
          <p:cNvPr id="5" name="4 Resim" descr="images.jpg"/>
          <p:cNvPicPr>
            <a:picLocks noChangeAspect="1"/>
          </p:cNvPicPr>
          <p:nvPr/>
        </p:nvPicPr>
        <p:blipFill>
          <a:blip r:embed="rId3"/>
          <a:stretch>
            <a:fillRect/>
          </a:stretch>
        </p:blipFill>
        <p:spPr>
          <a:xfrm>
            <a:off x="5857884" y="4572008"/>
            <a:ext cx="2358129" cy="211547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MEMELİLER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smtClean="0">
                <a:solidFill>
                  <a:schemeClr val="accent6">
                    <a:lumMod val="50000"/>
                  </a:schemeClr>
                </a:solidFill>
              </a:rPr>
              <a:t>Vücutları kıllarla kaplıdır. </a:t>
            </a:r>
            <a:r>
              <a:rPr lang="tr-TR" sz="2000" dirty="0" smtClean="0">
                <a:solidFill>
                  <a:srgbClr val="EF7011"/>
                </a:solidFill>
                <a:latin typeface="Bahnschrift" pitchFamily="34" charset="0"/>
              </a:rPr>
              <a:t>(istisna: yunus ve balina)</a:t>
            </a:r>
          </a:p>
          <a:p>
            <a:r>
              <a:rPr lang="tr-TR" sz="2400" dirty="0" smtClean="0">
                <a:solidFill>
                  <a:schemeClr val="accent6">
                    <a:lumMod val="50000"/>
                  </a:schemeClr>
                </a:solidFill>
              </a:rPr>
              <a:t>İç döllenme, iç gelişme görülür. </a:t>
            </a:r>
          </a:p>
          <a:p>
            <a:r>
              <a:rPr lang="tr-TR" sz="2400" dirty="0" smtClean="0">
                <a:solidFill>
                  <a:schemeClr val="accent6">
                    <a:lumMod val="50000"/>
                  </a:schemeClr>
                </a:solidFill>
              </a:rPr>
              <a:t>Sütle yavru bakımı vardır.</a:t>
            </a:r>
          </a:p>
          <a:p>
            <a:r>
              <a:rPr lang="tr-TR" sz="2400" dirty="0" smtClean="0">
                <a:solidFill>
                  <a:schemeClr val="accent6">
                    <a:lumMod val="50000"/>
                  </a:schemeClr>
                </a:solidFill>
              </a:rPr>
              <a:t>Sıcakkanlıdırlar.</a:t>
            </a:r>
          </a:p>
          <a:p>
            <a:r>
              <a:rPr lang="tr-TR" sz="2400" dirty="0" smtClean="0">
                <a:solidFill>
                  <a:schemeClr val="accent6">
                    <a:lumMod val="50000"/>
                  </a:schemeClr>
                </a:solidFill>
              </a:rPr>
              <a:t>Kastan yapılmış bir diyaframa sahiptirler</a:t>
            </a:r>
            <a:r>
              <a:rPr lang="tr-TR" sz="2400" dirty="0" smtClean="0">
                <a:solidFill>
                  <a:schemeClr val="accent6">
                    <a:lumMod val="50000"/>
                  </a:schemeClr>
                </a:solidFill>
              </a:rPr>
              <a:t>.</a:t>
            </a:r>
          </a:p>
          <a:p>
            <a:r>
              <a:rPr lang="tr-TR" sz="2400" dirty="0" smtClean="0">
                <a:solidFill>
                  <a:schemeClr val="accent6">
                    <a:lumMod val="50000"/>
                  </a:schemeClr>
                </a:solidFill>
              </a:rPr>
              <a:t>Kalpleri 4 odalıdır ve temiz </a:t>
            </a:r>
            <a:r>
              <a:rPr lang="tr-TR" sz="2400" dirty="0" smtClean="0">
                <a:solidFill>
                  <a:schemeClr val="accent6">
                    <a:lumMod val="50000"/>
                  </a:schemeClr>
                </a:solidFill>
              </a:rPr>
              <a:t>ve kirli kan birbirine karışmaz</a:t>
            </a:r>
            <a:r>
              <a:rPr lang="tr-TR" sz="2400" dirty="0" smtClean="0">
                <a:solidFill>
                  <a:schemeClr val="accent6">
                    <a:lumMod val="50000"/>
                  </a:schemeClr>
                </a:solidFill>
              </a:rPr>
              <a:t>.</a:t>
            </a:r>
          </a:p>
          <a:p>
            <a:r>
              <a:rPr lang="tr-TR" sz="2400" dirty="0" smtClean="0">
                <a:solidFill>
                  <a:schemeClr val="accent6">
                    <a:lumMod val="50000"/>
                  </a:schemeClr>
                </a:solidFill>
              </a:rPr>
              <a:t>Üreme, sindirim ve boşaltım ürünleri ayrı açıklıklardan dışarıya bırakılır.</a:t>
            </a:r>
            <a:endParaRPr lang="tr-TR" sz="2400" dirty="0">
              <a:solidFill>
                <a:schemeClr val="accent6">
                  <a:lumMod val="50000"/>
                </a:schemeClr>
              </a:solidFill>
            </a:endParaRPr>
          </a:p>
        </p:txBody>
      </p:sp>
      <p:pic>
        <p:nvPicPr>
          <p:cNvPr id="4" name="3 Resim" descr="8a89fc24-e666-436d-bfc6-abe25a5e3480.jpg"/>
          <p:cNvPicPr>
            <a:picLocks noChangeAspect="1"/>
          </p:cNvPicPr>
          <p:nvPr/>
        </p:nvPicPr>
        <p:blipFill>
          <a:blip r:embed="rId2" cstate="print"/>
          <a:stretch>
            <a:fillRect/>
          </a:stretch>
        </p:blipFill>
        <p:spPr>
          <a:xfrm>
            <a:off x="6858016" y="571480"/>
            <a:ext cx="2071734" cy="2714644"/>
          </a:xfrm>
          <a:prstGeom prst="rect">
            <a:avLst/>
          </a:prstGeom>
        </p:spPr>
      </p:pic>
      <p:pic>
        <p:nvPicPr>
          <p:cNvPr id="5" name="4 Resim" descr="images (1).jpg"/>
          <p:cNvPicPr>
            <a:picLocks noChangeAspect="1"/>
          </p:cNvPicPr>
          <p:nvPr/>
        </p:nvPicPr>
        <p:blipFill>
          <a:blip r:embed="rId3"/>
          <a:stretch>
            <a:fillRect/>
          </a:stretch>
        </p:blipFill>
        <p:spPr>
          <a:xfrm>
            <a:off x="5500694" y="4786322"/>
            <a:ext cx="2247900" cy="188594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34-Omurgali_ve_Omurgasiz_Hayvanlarin_Ozellikleri.gif"/>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HAYVANLARIN ÖNEMİ</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pPr>
              <a:buNone/>
            </a:pPr>
            <a:r>
              <a:rPr lang="tr-TR" sz="2400" dirty="0" smtClean="0">
                <a:solidFill>
                  <a:schemeClr val="accent6">
                    <a:lumMod val="50000"/>
                  </a:schemeClr>
                </a:solidFill>
              </a:rPr>
              <a:t>Hayvanların derileri, tüyleri, yünleri de dokuma ve tekstil alanında kullanılmaktadır. İnsan sağlığı için gerekli olan aşı ve serum üretiminde hayvanlardan faydalanılır. Ekolojik olarak düşünüldüğünde böcek türleri, çiçeklerin tozlaşmasında rol oynadıkları için oldukça önemlidir.</a:t>
            </a:r>
            <a:endParaRPr lang="tr-TR" sz="2400" dirty="0">
              <a:solidFill>
                <a:schemeClr val="accent6">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400" u="sng" dirty="0" smtClean="0">
                <a:solidFill>
                  <a:schemeClr val="accent6">
                    <a:lumMod val="75000"/>
                  </a:schemeClr>
                </a:solidFill>
                <a:latin typeface="Arial Black" pitchFamily="34" charset="0"/>
              </a:rPr>
              <a:t>SORU 1:</a:t>
            </a:r>
            <a:endParaRPr lang="tr-TR" sz="2400" u="sng" dirty="0">
              <a:solidFill>
                <a:schemeClr val="accent6">
                  <a:lumMod val="75000"/>
                </a:schemeClr>
              </a:solidFill>
              <a:latin typeface="Arial Black" pitchFamily="34" charset="0"/>
            </a:endParaRPr>
          </a:p>
        </p:txBody>
      </p:sp>
      <p:sp>
        <p:nvSpPr>
          <p:cNvPr id="3" name="2 İçerik Yer Tutucusu"/>
          <p:cNvSpPr>
            <a:spLocks noGrp="1"/>
          </p:cNvSpPr>
          <p:nvPr>
            <p:ph idx="1"/>
          </p:nvPr>
        </p:nvSpPr>
        <p:spPr>
          <a:xfrm>
            <a:off x="428596" y="1428736"/>
            <a:ext cx="8229600" cy="4525963"/>
          </a:xfrm>
        </p:spPr>
        <p:txBody>
          <a:bodyPr/>
          <a:lstStyle/>
          <a:p>
            <a:pPr fontAlgn="b">
              <a:buNone/>
            </a:pPr>
            <a:r>
              <a:rPr lang="tr-TR" b="1" dirty="0" smtClean="0">
                <a:solidFill>
                  <a:schemeClr val="accent6">
                    <a:lumMod val="50000"/>
                  </a:schemeClr>
                </a:solidFill>
              </a:rPr>
              <a:t>Aşağıdaki canlılardan hangisi omurgasız hayvanlara örnek </a:t>
            </a:r>
            <a:r>
              <a:rPr lang="tr-TR" b="1" u="sng" dirty="0" smtClean="0">
                <a:solidFill>
                  <a:srgbClr val="EF7011"/>
                </a:solidFill>
              </a:rPr>
              <a:t>olmaz</a:t>
            </a:r>
            <a:r>
              <a:rPr lang="tr-TR" b="1" dirty="0" smtClean="0">
                <a:solidFill>
                  <a:schemeClr val="accent6">
                    <a:lumMod val="50000"/>
                  </a:schemeClr>
                </a:solidFill>
              </a:rPr>
              <a:t>?</a:t>
            </a:r>
            <a:endParaRPr lang="tr-TR" dirty="0" smtClean="0">
              <a:solidFill>
                <a:schemeClr val="accent6">
                  <a:lumMod val="50000"/>
                </a:schemeClr>
              </a:solidFill>
            </a:endParaRPr>
          </a:p>
          <a:p>
            <a:pPr fontAlgn="b">
              <a:buNone/>
            </a:pPr>
            <a:r>
              <a:rPr lang="tr-TR" dirty="0" smtClean="0">
                <a:solidFill>
                  <a:schemeClr val="accent6">
                    <a:lumMod val="50000"/>
                  </a:schemeClr>
                </a:solidFill>
              </a:rPr>
              <a:t>A) Tenya</a:t>
            </a:r>
            <a:endParaRPr lang="tr-TR" dirty="0" smtClean="0">
              <a:solidFill>
                <a:schemeClr val="accent6">
                  <a:lumMod val="50000"/>
                </a:schemeClr>
              </a:solidFill>
            </a:endParaRPr>
          </a:p>
          <a:p>
            <a:pPr fontAlgn="b">
              <a:buNone/>
            </a:pPr>
            <a:r>
              <a:rPr lang="tr-TR" dirty="0" smtClean="0">
                <a:solidFill>
                  <a:schemeClr val="accent6">
                    <a:lumMod val="50000"/>
                  </a:schemeClr>
                </a:solidFill>
              </a:rPr>
              <a:t>B)</a:t>
            </a:r>
            <a:r>
              <a:rPr lang="tr-TR" dirty="0" smtClean="0">
                <a:solidFill>
                  <a:schemeClr val="accent6">
                    <a:lumMod val="50000"/>
                  </a:schemeClr>
                </a:solidFill>
              </a:rPr>
              <a:t> Kancalı kurt</a:t>
            </a:r>
          </a:p>
          <a:p>
            <a:pPr fontAlgn="b">
              <a:buNone/>
            </a:pPr>
            <a:r>
              <a:rPr lang="tr-TR" dirty="0" smtClean="0">
                <a:solidFill>
                  <a:schemeClr val="accent6">
                    <a:lumMod val="50000"/>
                  </a:schemeClr>
                </a:solidFill>
              </a:rPr>
              <a:t>C) Mürekkep </a:t>
            </a:r>
            <a:r>
              <a:rPr lang="tr-TR" dirty="0" smtClean="0">
                <a:solidFill>
                  <a:schemeClr val="accent6">
                    <a:lumMod val="50000"/>
                  </a:schemeClr>
                </a:solidFill>
              </a:rPr>
              <a:t>balığı</a:t>
            </a:r>
          </a:p>
          <a:p>
            <a:pPr fontAlgn="b">
              <a:buNone/>
            </a:pPr>
            <a:r>
              <a:rPr lang="tr-TR" dirty="0" smtClean="0">
                <a:solidFill>
                  <a:schemeClr val="accent6">
                    <a:lumMod val="50000"/>
                  </a:schemeClr>
                </a:solidFill>
              </a:rPr>
              <a:t>D)</a:t>
            </a:r>
            <a:r>
              <a:rPr lang="tr-TR" dirty="0" smtClean="0">
                <a:solidFill>
                  <a:schemeClr val="accent6">
                    <a:lumMod val="50000"/>
                  </a:schemeClr>
                </a:solidFill>
              </a:rPr>
              <a:t> Deniz kestanesi</a:t>
            </a:r>
          </a:p>
          <a:p>
            <a:pPr fontAlgn="b">
              <a:buNone/>
            </a:pPr>
            <a:r>
              <a:rPr lang="tr-TR" dirty="0" smtClean="0">
                <a:solidFill>
                  <a:schemeClr val="accent6">
                    <a:lumMod val="50000"/>
                  </a:schemeClr>
                </a:solidFill>
              </a:rPr>
              <a:t>E)</a:t>
            </a:r>
            <a:r>
              <a:rPr lang="tr-TR" dirty="0" smtClean="0">
                <a:solidFill>
                  <a:schemeClr val="accent6">
                    <a:lumMod val="50000"/>
                  </a:schemeClr>
                </a:solidFill>
              </a:rPr>
              <a:t> Yılan</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800" dirty="0" smtClean="0">
                <a:solidFill>
                  <a:schemeClr val="accent6">
                    <a:lumMod val="75000"/>
                  </a:schemeClr>
                </a:solidFill>
                <a:latin typeface="Arial Black" pitchFamily="34" charset="0"/>
              </a:rPr>
              <a:t>Hayvanlar;</a:t>
            </a:r>
            <a:endParaRPr lang="tr-TR" sz="28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600" dirty="0" err="1" smtClean="0">
                <a:solidFill>
                  <a:schemeClr val="accent6">
                    <a:lumMod val="50000"/>
                  </a:schemeClr>
                </a:solidFill>
              </a:rPr>
              <a:t>Ökaryot</a:t>
            </a:r>
            <a:r>
              <a:rPr lang="tr-TR" sz="2600" dirty="0" smtClean="0">
                <a:solidFill>
                  <a:schemeClr val="accent6">
                    <a:lumMod val="50000"/>
                  </a:schemeClr>
                </a:solidFill>
              </a:rPr>
              <a:t> canlılardır.</a:t>
            </a:r>
          </a:p>
          <a:p>
            <a:r>
              <a:rPr lang="tr-TR" sz="2600" dirty="0" smtClean="0">
                <a:solidFill>
                  <a:schemeClr val="accent6">
                    <a:lumMod val="50000"/>
                  </a:schemeClr>
                </a:solidFill>
              </a:rPr>
              <a:t>Hepsi heterotrof (tüketici) beslenir.</a:t>
            </a:r>
          </a:p>
          <a:p>
            <a:r>
              <a:rPr lang="tr-TR" sz="2600" dirty="0" smtClean="0">
                <a:solidFill>
                  <a:schemeClr val="accent6">
                    <a:lumMod val="50000"/>
                  </a:schemeClr>
                </a:solidFill>
              </a:rPr>
              <a:t>Hücre çeperleri bulunmaz.</a:t>
            </a:r>
          </a:p>
          <a:p>
            <a:r>
              <a:rPr lang="tr-TR" sz="2600" dirty="0" smtClean="0">
                <a:solidFill>
                  <a:schemeClr val="accent6">
                    <a:lumMod val="50000"/>
                  </a:schemeClr>
                </a:solidFill>
              </a:rPr>
              <a:t>Oksijenli solunum yaparak mitokondride ATP üretirler.</a:t>
            </a:r>
          </a:p>
          <a:p>
            <a:r>
              <a:rPr lang="tr-TR" sz="2600" dirty="0" smtClean="0">
                <a:solidFill>
                  <a:schemeClr val="accent6">
                    <a:lumMod val="50000"/>
                  </a:schemeClr>
                </a:solidFill>
              </a:rPr>
              <a:t>Çoğu eşeyli, bazıları eşeysiz ürer.</a:t>
            </a:r>
          </a:p>
          <a:p>
            <a:r>
              <a:rPr lang="tr-TR" sz="2600" dirty="0" smtClean="0">
                <a:solidFill>
                  <a:schemeClr val="accent6">
                    <a:lumMod val="50000"/>
                  </a:schemeClr>
                </a:solidFill>
              </a:rPr>
              <a:t>Büyüme ve gelişmeleri (bitkilerin aksine) sınırlıdır.</a:t>
            </a:r>
          </a:p>
          <a:p>
            <a:r>
              <a:rPr lang="tr-TR" sz="2600" dirty="0" smtClean="0">
                <a:solidFill>
                  <a:schemeClr val="accent6">
                    <a:lumMod val="50000"/>
                  </a:schemeClr>
                </a:solidFill>
              </a:rPr>
              <a:t>Aktif hareket ederler.</a:t>
            </a:r>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400" u="sng" dirty="0" smtClean="0">
                <a:solidFill>
                  <a:schemeClr val="accent6">
                    <a:lumMod val="75000"/>
                  </a:schemeClr>
                </a:solidFill>
                <a:latin typeface="Arial Black" pitchFamily="34" charset="0"/>
              </a:rPr>
              <a:t>SORU 2:</a:t>
            </a:r>
            <a:endParaRPr lang="tr-TR" sz="2400" u="sng"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fontScale="70000" lnSpcReduction="20000"/>
          </a:bodyPr>
          <a:lstStyle/>
          <a:p>
            <a:pPr fontAlgn="b">
              <a:buNone/>
            </a:pPr>
            <a:r>
              <a:rPr lang="tr-TR" b="1" dirty="0" smtClean="0">
                <a:solidFill>
                  <a:schemeClr val="accent6">
                    <a:lumMod val="50000"/>
                  </a:schemeClr>
                </a:solidFill>
              </a:rPr>
              <a:t>Derisi dikenlilerde;</a:t>
            </a: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 iskelete sahip olma,</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II- eşeysiz üreme,</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III- aktif yer değiştirme</a:t>
            </a:r>
            <a:br>
              <a:rPr lang="tr-TR" dirty="0" smtClean="0">
                <a:solidFill>
                  <a:schemeClr val="accent6">
                    <a:lumMod val="50000"/>
                  </a:schemeClr>
                </a:solidFill>
              </a:rPr>
            </a:br>
            <a:endParaRPr lang="tr-TR" dirty="0" smtClean="0">
              <a:solidFill>
                <a:schemeClr val="accent6">
                  <a:lumMod val="50000"/>
                </a:schemeClr>
              </a:solidFill>
            </a:endParaRPr>
          </a:p>
          <a:p>
            <a:pPr fontAlgn="b">
              <a:buNone/>
            </a:pPr>
            <a:r>
              <a:rPr lang="tr-TR" b="1" dirty="0" smtClean="0">
                <a:solidFill>
                  <a:schemeClr val="accent6">
                    <a:lumMod val="50000"/>
                  </a:schemeClr>
                </a:solidFill>
              </a:rPr>
              <a:t>özelliklerinden </a:t>
            </a:r>
            <a:r>
              <a:rPr lang="tr-TR" b="1" dirty="0" smtClean="0">
                <a:solidFill>
                  <a:schemeClr val="accent6">
                    <a:lumMod val="50000"/>
                  </a:schemeClr>
                </a:solidFill>
              </a:rPr>
              <a:t>hangileri görülür?</a:t>
            </a:r>
            <a:endParaRPr lang="tr-TR" dirty="0" smtClean="0">
              <a:solidFill>
                <a:schemeClr val="accent6">
                  <a:lumMod val="50000"/>
                </a:schemeClr>
              </a:solidFill>
            </a:endParaRPr>
          </a:p>
          <a:p>
            <a:pPr fontAlgn="b">
              <a:buNone/>
            </a:pPr>
            <a:r>
              <a:rPr lang="tr-TR" dirty="0" smtClean="0">
                <a:solidFill>
                  <a:schemeClr val="accent6">
                    <a:lumMod val="50000"/>
                  </a:schemeClr>
                </a:solidFill>
              </a:rPr>
              <a:t>A)</a:t>
            </a:r>
            <a:r>
              <a:rPr lang="tr-TR" dirty="0" smtClean="0">
                <a:solidFill>
                  <a:schemeClr val="accent6">
                    <a:lumMod val="50000"/>
                  </a:schemeClr>
                </a:solidFill>
              </a:rPr>
              <a:t>  </a:t>
            </a:r>
            <a:r>
              <a:rPr lang="tr-TR" dirty="0" smtClean="0">
                <a:solidFill>
                  <a:schemeClr val="accent6">
                    <a:lumMod val="50000"/>
                  </a:schemeClr>
                </a:solidFill>
              </a:rPr>
              <a:t>yalnız </a:t>
            </a:r>
            <a:r>
              <a:rPr lang="tr-TR" dirty="0" smtClean="0">
                <a:solidFill>
                  <a:schemeClr val="accent6">
                    <a:lumMod val="50000"/>
                  </a:schemeClr>
                </a:solidFill>
              </a:rPr>
              <a:t>I</a:t>
            </a:r>
          </a:p>
          <a:p>
            <a:pPr fontAlgn="b">
              <a:buNone/>
            </a:pPr>
            <a:r>
              <a:rPr lang="tr-TR" dirty="0" smtClean="0">
                <a:solidFill>
                  <a:schemeClr val="accent6">
                    <a:lumMod val="50000"/>
                  </a:schemeClr>
                </a:solidFill>
              </a:rPr>
              <a:t>B)</a:t>
            </a:r>
            <a:r>
              <a:rPr lang="tr-TR" dirty="0" smtClean="0">
                <a:solidFill>
                  <a:schemeClr val="accent6">
                    <a:lumMod val="50000"/>
                  </a:schemeClr>
                </a:solidFill>
              </a:rPr>
              <a:t> </a:t>
            </a:r>
            <a:r>
              <a:rPr lang="tr-TR" dirty="0" smtClean="0">
                <a:solidFill>
                  <a:schemeClr val="accent6">
                    <a:lumMod val="50000"/>
                  </a:schemeClr>
                </a:solidFill>
              </a:rPr>
              <a:t> yalnız </a:t>
            </a:r>
            <a:r>
              <a:rPr lang="tr-TR" dirty="0" smtClean="0">
                <a:solidFill>
                  <a:schemeClr val="accent6">
                    <a:lumMod val="50000"/>
                  </a:schemeClr>
                </a:solidFill>
              </a:rPr>
              <a:t>II</a:t>
            </a:r>
          </a:p>
          <a:p>
            <a:pPr fontAlgn="b">
              <a:buNone/>
            </a:pPr>
            <a:r>
              <a:rPr lang="tr-TR" dirty="0" smtClean="0">
                <a:solidFill>
                  <a:schemeClr val="accent6">
                    <a:lumMod val="50000"/>
                  </a:schemeClr>
                </a:solidFill>
              </a:rPr>
              <a:t>C) </a:t>
            </a:r>
            <a:r>
              <a:rPr lang="tr-TR" dirty="0" smtClean="0">
                <a:solidFill>
                  <a:schemeClr val="accent6">
                    <a:lumMod val="50000"/>
                  </a:schemeClr>
                </a:solidFill>
              </a:rPr>
              <a:t> I ve II</a:t>
            </a:r>
          </a:p>
          <a:p>
            <a:pPr fontAlgn="b">
              <a:buNone/>
            </a:pPr>
            <a:r>
              <a:rPr lang="tr-TR" dirty="0" smtClean="0">
                <a:solidFill>
                  <a:schemeClr val="accent6">
                    <a:lumMod val="50000"/>
                  </a:schemeClr>
                </a:solidFill>
              </a:rPr>
              <a:t>D) </a:t>
            </a:r>
            <a:r>
              <a:rPr lang="tr-TR" dirty="0" smtClean="0">
                <a:solidFill>
                  <a:schemeClr val="accent6">
                    <a:lumMod val="50000"/>
                  </a:schemeClr>
                </a:solidFill>
              </a:rPr>
              <a:t> II ve III</a:t>
            </a:r>
          </a:p>
          <a:p>
            <a:pPr fontAlgn="b">
              <a:buNone/>
            </a:pPr>
            <a:r>
              <a:rPr lang="tr-TR" dirty="0" smtClean="0">
                <a:solidFill>
                  <a:schemeClr val="accent6">
                    <a:lumMod val="50000"/>
                  </a:schemeClr>
                </a:solidFill>
              </a:rPr>
              <a:t>E </a:t>
            </a:r>
            <a:r>
              <a:rPr lang="tr-TR" dirty="0" smtClean="0">
                <a:solidFill>
                  <a:schemeClr val="accent6">
                    <a:lumMod val="50000"/>
                  </a:schemeClr>
                </a:solidFill>
              </a:rPr>
              <a:t>) I</a:t>
            </a:r>
            <a:r>
              <a:rPr lang="tr-TR" dirty="0" smtClean="0">
                <a:solidFill>
                  <a:schemeClr val="accent6">
                    <a:lumMod val="50000"/>
                  </a:schemeClr>
                </a:solidFill>
              </a:rPr>
              <a:t>, II ve III</a:t>
            </a:r>
          </a:p>
          <a:p>
            <a:pPr>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400" u="sng" dirty="0" smtClean="0">
                <a:solidFill>
                  <a:schemeClr val="accent6">
                    <a:lumMod val="75000"/>
                  </a:schemeClr>
                </a:solidFill>
                <a:latin typeface="Arial Black" pitchFamily="34" charset="0"/>
              </a:rPr>
              <a:t>SORU 3:</a:t>
            </a:r>
            <a:endParaRPr lang="tr-TR" sz="2400" u="sng"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fontScale="70000" lnSpcReduction="20000"/>
          </a:bodyPr>
          <a:lstStyle/>
          <a:p>
            <a:pPr fontAlgn="b">
              <a:buNone/>
            </a:pPr>
            <a:r>
              <a:rPr lang="tr-TR" b="1" dirty="0" smtClean="0">
                <a:solidFill>
                  <a:schemeClr val="accent6">
                    <a:lumMod val="50000"/>
                  </a:schemeClr>
                </a:solidFill>
              </a:rPr>
              <a:t>Eklembacaklılar sınıfında;</a:t>
            </a: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 trake solunumu,</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II- yumurta ile çoğalma,</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dirty="0" smtClean="0">
                <a:solidFill>
                  <a:schemeClr val="accent6">
                    <a:lumMod val="50000"/>
                  </a:schemeClr>
                </a:solidFill>
              </a:rPr>
              <a:t>III- kitin yapılı iç iskelet</a:t>
            </a:r>
            <a:br>
              <a:rPr lang="tr-TR" dirty="0" smtClean="0">
                <a:solidFill>
                  <a:schemeClr val="accent6">
                    <a:lumMod val="50000"/>
                  </a:schemeClr>
                </a:solidFill>
              </a:rPr>
            </a:br>
            <a:r>
              <a:rPr lang="tr-TR" dirty="0" smtClean="0">
                <a:solidFill>
                  <a:schemeClr val="accent6">
                    <a:lumMod val="50000"/>
                  </a:schemeClr>
                </a:solidFill>
              </a:rPr>
              <a:t/>
            </a:r>
            <a:br>
              <a:rPr lang="tr-TR" dirty="0" smtClean="0">
                <a:solidFill>
                  <a:schemeClr val="accent6">
                    <a:lumMod val="50000"/>
                  </a:schemeClr>
                </a:solidFill>
              </a:rPr>
            </a:br>
            <a:r>
              <a:rPr lang="tr-TR" b="1" dirty="0" smtClean="0">
                <a:solidFill>
                  <a:schemeClr val="accent6">
                    <a:lumMod val="50000"/>
                  </a:schemeClr>
                </a:solidFill>
              </a:rPr>
              <a:t>özelliklerinden hangileri görülür?</a:t>
            </a:r>
            <a:endParaRPr lang="tr-TR" dirty="0" smtClean="0">
              <a:solidFill>
                <a:schemeClr val="accent6">
                  <a:lumMod val="50000"/>
                </a:schemeClr>
              </a:solidFill>
            </a:endParaRPr>
          </a:p>
          <a:p>
            <a:pPr fontAlgn="b">
              <a:buNone/>
            </a:pPr>
            <a:r>
              <a:rPr lang="tr-TR" dirty="0" smtClean="0">
                <a:solidFill>
                  <a:schemeClr val="accent6">
                    <a:lumMod val="50000"/>
                  </a:schemeClr>
                </a:solidFill>
              </a:rPr>
              <a:t>A)</a:t>
            </a:r>
            <a:r>
              <a:rPr lang="tr-TR" dirty="0" smtClean="0">
                <a:solidFill>
                  <a:schemeClr val="accent6">
                    <a:lumMod val="50000"/>
                  </a:schemeClr>
                </a:solidFill>
              </a:rPr>
              <a:t> yalnız I</a:t>
            </a:r>
          </a:p>
          <a:p>
            <a:pPr fontAlgn="b">
              <a:buNone/>
            </a:pPr>
            <a:r>
              <a:rPr lang="tr-TR" dirty="0" smtClean="0">
                <a:solidFill>
                  <a:schemeClr val="accent6">
                    <a:lumMod val="50000"/>
                  </a:schemeClr>
                </a:solidFill>
              </a:rPr>
              <a:t>B) yalnız </a:t>
            </a:r>
            <a:r>
              <a:rPr lang="tr-TR" dirty="0" smtClean="0">
                <a:solidFill>
                  <a:schemeClr val="accent6">
                    <a:lumMod val="50000"/>
                  </a:schemeClr>
                </a:solidFill>
              </a:rPr>
              <a:t>III</a:t>
            </a:r>
          </a:p>
          <a:p>
            <a:pPr fontAlgn="b">
              <a:buNone/>
            </a:pPr>
            <a:r>
              <a:rPr lang="tr-TR" dirty="0" smtClean="0">
                <a:solidFill>
                  <a:schemeClr val="accent6">
                    <a:lumMod val="50000"/>
                  </a:schemeClr>
                </a:solidFill>
              </a:rPr>
              <a:t>C) I </a:t>
            </a:r>
            <a:r>
              <a:rPr lang="tr-TR" dirty="0" smtClean="0">
                <a:solidFill>
                  <a:schemeClr val="accent6">
                    <a:lumMod val="50000"/>
                  </a:schemeClr>
                </a:solidFill>
              </a:rPr>
              <a:t>ve II</a:t>
            </a:r>
          </a:p>
          <a:p>
            <a:pPr fontAlgn="b">
              <a:buNone/>
            </a:pPr>
            <a:r>
              <a:rPr lang="tr-TR" dirty="0" smtClean="0">
                <a:solidFill>
                  <a:schemeClr val="accent6">
                    <a:lumMod val="50000"/>
                  </a:schemeClr>
                </a:solidFill>
              </a:rPr>
              <a:t>D)</a:t>
            </a:r>
            <a:r>
              <a:rPr lang="tr-TR" dirty="0" smtClean="0">
                <a:solidFill>
                  <a:schemeClr val="accent6">
                    <a:lumMod val="50000"/>
                  </a:schemeClr>
                </a:solidFill>
              </a:rPr>
              <a:t> II ve III</a:t>
            </a:r>
          </a:p>
          <a:p>
            <a:pPr fontAlgn="b">
              <a:buNone/>
            </a:pPr>
            <a:r>
              <a:rPr lang="tr-TR" dirty="0" smtClean="0">
                <a:solidFill>
                  <a:schemeClr val="accent6">
                    <a:lumMod val="50000"/>
                  </a:schemeClr>
                </a:solidFill>
              </a:rPr>
              <a:t>E)</a:t>
            </a:r>
            <a:r>
              <a:rPr lang="tr-TR" dirty="0" smtClean="0">
                <a:solidFill>
                  <a:schemeClr val="accent6">
                    <a:lumMod val="50000"/>
                  </a:schemeClr>
                </a:solidFill>
              </a:rPr>
              <a:t> I, II ve </a:t>
            </a:r>
            <a:r>
              <a:rPr lang="tr-TR" dirty="0" smtClean="0">
                <a:solidFill>
                  <a:schemeClr val="accent6">
                    <a:lumMod val="50000"/>
                  </a:schemeClr>
                </a:solidFill>
              </a:rPr>
              <a:t>III</a:t>
            </a:r>
            <a:r>
              <a:rPr lang="tr-TR" b="1" dirty="0" smtClean="0">
                <a:solidFill>
                  <a:schemeClr val="accent6">
                    <a:lumMod val="50000"/>
                  </a:schemeClr>
                </a:solidFill>
              </a:rPr>
              <a:t/>
            </a:r>
            <a:br>
              <a:rPr lang="tr-TR" b="1" dirty="0" smtClean="0">
                <a:solidFill>
                  <a:schemeClr val="accent6">
                    <a:lumMod val="50000"/>
                  </a:schemeClr>
                </a:solidFill>
              </a:rPr>
            </a:br>
            <a:endParaRPr lang="tr-TR" dirty="0">
              <a:solidFill>
                <a:schemeClr val="accent6">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b="1" dirty="0" smtClean="0">
                <a:solidFill>
                  <a:schemeClr val="accent6">
                    <a:lumMod val="75000"/>
                  </a:schemeClr>
                </a:solidFill>
                <a:latin typeface="Arial Black" pitchFamily="34" charset="0"/>
              </a:rPr>
              <a:t>Hayvanlar;</a:t>
            </a:r>
            <a:endParaRPr lang="tr-TR" sz="3200" b="1"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pPr>
              <a:buNone/>
            </a:pPr>
            <a:r>
              <a:rPr lang="tr-TR" sz="2400" dirty="0" smtClean="0">
                <a:solidFill>
                  <a:schemeClr val="accent6">
                    <a:lumMod val="50000"/>
                  </a:schemeClr>
                </a:solidFill>
              </a:rPr>
              <a:t>Omurgalarının olmasına göre ikiye ayrılır:</a:t>
            </a:r>
          </a:p>
          <a:p>
            <a:pPr>
              <a:buFontTx/>
              <a:buChar char="-"/>
            </a:pPr>
            <a:r>
              <a:rPr lang="tr-TR" sz="2400" dirty="0" smtClean="0">
                <a:solidFill>
                  <a:schemeClr val="accent6">
                    <a:lumMod val="50000"/>
                  </a:schemeClr>
                </a:solidFill>
              </a:rPr>
              <a:t>Omurgasız hayvanlar</a:t>
            </a:r>
          </a:p>
          <a:p>
            <a:pPr>
              <a:buFontTx/>
              <a:buChar char="-"/>
            </a:pPr>
            <a:r>
              <a:rPr lang="tr-TR" sz="2400" dirty="0" smtClean="0">
                <a:solidFill>
                  <a:schemeClr val="accent6">
                    <a:lumMod val="50000"/>
                  </a:schemeClr>
                </a:solidFill>
              </a:rPr>
              <a:t>Omurgalı hayvanlar</a:t>
            </a:r>
            <a:endParaRPr lang="tr-TR" sz="24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OMURGASIZ HAYVANLAR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lnSpcReduction="10000"/>
          </a:bodyPr>
          <a:lstStyle/>
          <a:p>
            <a:r>
              <a:rPr lang="tr-TR" sz="2400" dirty="0" smtClean="0">
                <a:solidFill>
                  <a:schemeClr val="accent6">
                    <a:lumMod val="50000"/>
                  </a:schemeClr>
                </a:solidFill>
              </a:rPr>
              <a:t>Kıkırdak ya da kemik yapılı iç iskeletleri yoktur.</a:t>
            </a:r>
          </a:p>
          <a:p>
            <a:r>
              <a:rPr lang="tr-TR" sz="2400" dirty="0" smtClean="0">
                <a:solidFill>
                  <a:schemeClr val="accent6">
                    <a:lumMod val="50000"/>
                  </a:schemeClr>
                </a:solidFill>
              </a:rPr>
              <a:t>Sinir şeritleri karın bölgesindedir.</a:t>
            </a:r>
          </a:p>
          <a:p>
            <a:r>
              <a:rPr lang="tr-TR" sz="2400" dirty="0" smtClean="0">
                <a:solidFill>
                  <a:schemeClr val="accent6">
                    <a:lumMod val="50000"/>
                  </a:schemeClr>
                </a:solidFill>
              </a:rPr>
              <a:t>Bazılarında iç, çoğunda dış (kabuk) iskelet bulunur.</a:t>
            </a:r>
          </a:p>
          <a:p>
            <a:r>
              <a:rPr lang="tr-TR" sz="2400" dirty="0" smtClean="0">
                <a:solidFill>
                  <a:schemeClr val="accent6">
                    <a:lumMod val="50000"/>
                  </a:schemeClr>
                </a:solidFill>
              </a:rPr>
              <a:t>Kılcal damarları olmadığı için kan vücut boşluğunda yayılır, yani açık dolaşım görülür. </a:t>
            </a:r>
            <a:r>
              <a:rPr lang="tr-TR" sz="2000" dirty="0" smtClean="0">
                <a:solidFill>
                  <a:srgbClr val="EF7011"/>
                </a:solidFill>
                <a:latin typeface="Bahnschrift" pitchFamily="34" charset="0"/>
              </a:rPr>
              <a:t>(istisna: halkalı solucan, ahtapot ve mürekkep balığı)</a:t>
            </a:r>
          </a:p>
          <a:p>
            <a:r>
              <a:rPr lang="tr-TR" sz="2400" dirty="0" smtClean="0">
                <a:solidFill>
                  <a:schemeClr val="accent6">
                    <a:lumMod val="50000"/>
                  </a:schemeClr>
                </a:solidFill>
              </a:rPr>
              <a:t>Çoğu eşeyli ürer. Bazıları tomurcuklanma ve </a:t>
            </a:r>
            <a:r>
              <a:rPr lang="tr-TR" sz="2400" dirty="0" err="1" smtClean="0">
                <a:solidFill>
                  <a:schemeClr val="accent6">
                    <a:lumMod val="50000"/>
                  </a:schemeClr>
                </a:solidFill>
              </a:rPr>
              <a:t>rejenerasyon</a:t>
            </a:r>
            <a:r>
              <a:rPr lang="tr-TR" sz="2400" dirty="0" smtClean="0">
                <a:solidFill>
                  <a:schemeClr val="accent6">
                    <a:lumMod val="50000"/>
                  </a:schemeClr>
                </a:solidFill>
              </a:rPr>
              <a:t> ile eşeysiz ürerler.</a:t>
            </a:r>
          </a:p>
          <a:p>
            <a:r>
              <a:rPr lang="tr-TR" sz="2400" dirty="0" err="1" smtClean="0">
                <a:solidFill>
                  <a:schemeClr val="accent6">
                    <a:lumMod val="50000"/>
                  </a:schemeClr>
                </a:solidFill>
              </a:rPr>
              <a:t>Notokord</a:t>
            </a:r>
            <a:r>
              <a:rPr lang="tr-TR" sz="2400" dirty="0" smtClean="0">
                <a:solidFill>
                  <a:schemeClr val="accent6">
                    <a:lumMod val="50000"/>
                  </a:schemeClr>
                </a:solidFill>
              </a:rPr>
              <a:t>  (sırt ipi) bulunmaz.</a:t>
            </a:r>
          </a:p>
          <a:p>
            <a:r>
              <a:rPr lang="tr-TR" sz="2400" dirty="0" smtClean="0">
                <a:solidFill>
                  <a:schemeClr val="accent6">
                    <a:lumMod val="50000"/>
                  </a:schemeClr>
                </a:solidFill>
              </a:rPr>
              <a:t>Böbrek bulunmaz.</a:t>
            </a:r>
          </a:p>
          <a:p>
            <a:r>
              <a:rPr lang="tr-TR" sz="2400" dirty="0" smtClean="0">
                <a:solidFill>
                  <a:schemeClr val="accent6">
                    <a:lumMod val="50000"/>
                  </a:schemeClr>
                </a:solidFill>
              </a:rPr>
              <a:t> Bazıları </a:t>
            </a:r>
            <a:r>
              <a:rPr lang="tr-TR" sz="2400" dirty="0" err="1" smtClean="0">
                <a:solidFill>
                  <a:schemeClr val="accent6">
                    <a:lumMod val="50000"/>
                  </a:schemeClr>
                </a:solidFill>
              </a:rPr>
              <a:t>hermafrodit</a:t>
            </a:r>
            <a:r>
              <a:rPr lang="tr-TR" sz="2400" dirty="0" smtClean="0">
                <a:solidFill>
                  <a:schemeClr val="accent6">
                    <a:lumMod val="50000"/>
                  </a:schemeClr>
                </a:solidFill>
              </a:rPr>
              <a:t> (çift eşeyli) tir.</a:t>
            </a:r>
          </a:p>
          <a:p>
            <a:pPr>
              <a:buNone/>
            </a:pPr>
            <a:endParaRPr lang="tr-TR" sz="2400" dirty="0" smtClean="0">
              <a:solidFill>
                <a:schemeClr val="accent6">
                  <a:lumMod val="50000"/>
                </a:schemeClr>
              </a:solidFill>
            </a:endParaRPr>
          </a:p>
          <a:p>
            <a:pPr lvl="1">
              <a:buNone/>
            </a:pPr>
            <a:endParaRPr lang="tr-TR" sz="2000" dirty="0" smtClean="0">
              <a:solidFill>
                <a:schemeClr val="accent6">
                  <a:lumMod val="50000"/>
                </a:schemeClr>
              </a:solidFill>
            </a:endParaRPr>
          </a:p>
          <a:p>
            <a:pPr>
              <a:buNone/>
            </a:pPr>
            <a:endParaRPr lang="tr-TR" sz="2400" dirty="0">
              <a:solidFill>
                <a:schemeClr val="accent6">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SÜNGERLER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a:xfrm>
            <a:off x="285720" y="1500174"/>
            <a:ext cx="8229600" cy="4525963"/>
          </a:xfrm>
        </p:spPr>
        <p:txBody>
          <a:bodyPr>
            <a:normAutofit fontScale="92500"/>
          </a:bodyPr>
          <a:lstStyle/>
          <a:p>
            <a:r>
              <a:rPr lang="tr-TR" sz="2600" dirty="0" smtClean="0">
                <a:solidFill>
                  <a:schemeClr val="accent6">
                    <a:lumMod val="50000"/>
                  </a:schemeClr>
                </a:solidFill>
              </a:rPr>
              <a:t>Hücre içi sindirim yaparlar.</a:t>
            </a:r>
          </a:p>
          <a:p>
            <a:r>
              <a:rPr lang="tr-TR" sz="2600" dirty="0" smtClean="0">
                <a:solidFill>
                  <a:schemeClr val="accent6">
                    <a:lumMod val="50000"/>
                  </a:schemeClr>
                </a:solidFill>
              </a:rPr>
              <a:t>Hiçbir sistemleri bulunmaz.</a:t>
            </a:r>
          </a:p>
          <a:p>
            <a:r>
              <a:rPr lang="tr-TR" sz="2600" dirty="0" smtClean="0">
                <a:solidFill>
                  <a:schemeClr val="accent6">
                    <a:lumMod val="50000"/>
                  </a:schemeClr>
                </a:solidFill>
              </a:rPr>
              <a:t>Denizlerde zemine bağlı yaşarlar.</a:t>
            </a:r>
          </a:p>
          <a:p>
            <a:r>
              <a:rPr lang="tr-TR" sz="2600" dirty="0" smtClean="0">
                <a:solidFill>
                  <a:schemeClr val="accent6">
                    <a:lumMod val="50000"/>
                  </a:schemeClr>
                </a:solidFill>
              </a:rPr>
              <a:t>Kendini yenileyebilirler.</a:t>
            </a:r>
          </a:p>
          <a:p>
            <a:r>
              <a:rPr lang="tr-TR" sz="2600" dirty="0" smtClean="0">
                <a:solidFill>
                  <a:schemeClr val="accent6">
                    <a:lumMod val="50000"/>
                  </a:schemeClr>
                </a:solidFill>
              </a:rPr>
              <a:t>İnorganik ve organik maddelerden oluşan iç iskeletleri (</a:t>
            </a:r>
            <a:r>
              <a:rPr lang="tr-TR" sz="2600" dirty="0" err="1" smtClean="0">
                <a:solidFill>
                  <a:schemeClr val="accent6">
                    <a:lumMod val="50000"/>
                  </a:schemeClr>
                </a:solidFill>
              </a:rPr>
              <a:t>spikul</a:t>
            </a:r>
            <a:r>
              <a:rPr lang="tr-TR" sz="2600" dirty="0" smtClean="0">
                <a:solidFill>
                  <a:schemeClr val="accent6">
                    <a:lumMod val="50000"/>
                  </a:schemeClr>
                </a:solidFill>
              </a:rPr>
              <a:t>) vardır.</a:t>
            </a:r>
            <a:r>
              <a:rPr lang="tr-TR" dirty="0" smtClean="0"/>
              <a:t>  </a:t>
            </a:r>
            <a:r>
              <a:rPr lang="tr-TR" sz="2200" dirty="0" smtClean="0">
                <a:solidFill>
                  <a:srgbClr val="EF7011"/>
                </a:solidFill>
                <a:latin typeface="Bahnschrift" pitchFamily="34" charset="0"/>
              </a:rPr>
              <a:t>(</a:t>
            </a:r>
            <a:r>
              <a:rPr lang="tr-TR" sz="2200" dirty="0" err="1" smtClean="0">
                <a:solidFill>
                  <a:srgbClr val="EF7011"/>
                </a:solidFill>
                <a:latin typeface="Bahnschrift" pitchFamily="34" charset="0"/>
              </a:rPr>
              <a:t>Silisyumoksit</a:t>
            </a:r>
            <a:r>
              <a:rPr lang="tr-TR" sz="2200" dirty="0" smtClean="0">
                <a:solidFill>
                  <a:srgbClr val="EF7011"/>
                </a:solidFill>
                <a:latin typeface="Bahnschrift" pitchFamily="34" charset="0"/>
              </a:rPr>
              <a:t> ve </a:t>
            </a:r>
            <a:r>
              <a:rPr lang="tr-TR" sz="2200" dirty="0" err="1" smtClean="0">
                <a:solidFill>
                  <a:srgbClr val="EF7011"/>
                </a:solidFill>
                <a:latin typeface="Bahnschrift" pitchFamily="34" charset="0"/>
              </a:rPr>
              <a:t>kalsiyumkarbonat</a:t>
            </a:r>
            <a:r>
              <a:rPr lang="tr-TR" sz="2200" dirty="0" smtClean="0">
                <a:solidFill>
                  <a:srgbClr val="EF7011"/>
                </a:solidFill>
                <a:latin typeface="Bahnschrift" pitchFamily="34" charset="0"/>
              </a:rPr>
              <a:t> kristalleri)</a:t>
            </a:r>
          </a:p>
          <a:p>
            <a:r>
              <a:rPr lang="tr-TR" sz="2400" dirty="0" err="1" smtClean="0">
                <a:solidFill>
                  <a:schemeClr val="accent6">
                    <a:lumMod val="50000"/>
                  </a:schemeClr>
                </a:solidFill>
              </a:rPr>
              <a:t>Por</a:t>
            </a:r>
            <a:r>
              <a:rPr lang="tr-TR" sz="2400" dirty="0" smtClean="0">
                <a:solidFill>
                  <a:schemeClr val="accent6">
                    <a:lumMod val="50000"/>
                  </a:schemeClr>
                </a:solidFill>
              </a:rPr>
              <a:t> denen delikleri vardır; bu açıklıklardan besin ve gaz alıp, artıklarını atarlar.</a:t>
            </a:r>
          </a:p>
          <a:p>
            <a:r>
              <a:rPr lang="tr-TR" sz="2400" dirty="0" smtClean="0">
                <a:solidFill>
                  <a:schemeClr val="accent6">
                    <a:lumMod val="50000"/>
                  </a:schemeClr>
                </a:solidFill>
              </a:rPr>
              <a:t>Doğal filtre görevi görürler.</a:t>
            </a:r>
          </a:p>
          <a:p>
            <a:pPr>
              <a:buNone/>
            </a:pPr>
            <a:endParaRPr lang="tr-TR" sz="2000" dirty="0" smtClean="0">
              <a:solidFill>
                <a:srgbClr val="EF7011"/>
              </a:solidFill>
              <a:latin typeface="Bahnschrift" pitchFamily="34" charset="0"/>
            </a:endParaRPr>
          </a:p>
          <a:p>
            <a:pPr>
              <a:buNone/>
            </a:pPr>
            <a:r>
              <a:rPr lang="tr-TR" sz="2000" dirty="0" smtClean="0">
                <a:solidFill>
                  <a:srgbClr val="EF7011"/>
                </a:solidFill>
                <a:latin typeface="Bahnschrift" pitchFamily="34" charset="0"/>
              </a:rPr>
              <a:t>Tür örneği : </a:t>
            </a:r>
            <a:r>
              <a:rPr lang="tr-TR" sz="2000" dirty="0" err="1" smtClean="0">
                <a:solidFill>
                  <a:srgbClr val="EF7011"/>
                </a:solidFill>
                <a:latin typeface="Bahnschrift" pitchFamily="34" charset="0"/>
              </a:rPr>
              <a:t>Demospongie</a:t>
            </a:r>
            <a:endParaRPr lang="tr-TR" sz="2000" dirty="0">
              <a:solidFill>
                <a:srgbClr val="EF7011"/>
              </a:solidFill>
              <a:latin typeface="Bahnschrift" pitchFamily="34" charset="0"/>
            </a:endParaRPr>
          </a:p>
        </p:txBody>
      </p:sp>
      <p:pic>
        <p:nvPicPr>
          <p:cNvPr id="4" name="3 Resim" descr="indir.jpg"/>
          <p:cNvPicPr>
            <a:picLocks noChangeAspect="1"/>
          </p:cNvPicPr>
          <p:nvPr/>
        </p:nvPicPr>
        <p:blipFill>
          <a:blip r:embed="rId2"/>
          <a:stretch>
            <a:fillRect/>
          </a:stretch>
        </p:blipFill>
        <p:spPr>
          <a:xfrm>
            <a:off x="6143636" y="1142984"/>
            <a:ext cx="2466975" cy="1847850"/>
          </a:xfrm>
          <a:prstGeom prst="rect">
            <a:avLst/>
          </a:prstGeom>
        </p:spPr>
      </p:pic>
      <p:pic>
        <p:nvPicPr>
          <p:cNvPr id="5" name="4 Resim" descr="images.jpg"/>
          <p:cNvPicPr>
            <a:picLocks noChangeAspect="1"/>
          </p:cNvPicPr>
          <p:nvPr/>
        </p:nvPicPr>
        <p:blipFill>
          <a:blip r:embed="rId3"/>
          <a:stretch>
            <a:fillRect/>
          </a:stretch>
        </p:blipFill>
        <p:spPr>
          <a:xfrm>
            <a:off x="4071934" y="4786322"/>
            <a:ext cx="2466975" cy="18478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SÖLENTERLER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fontScale="92500"/>
          </a:bodyPr>
          <a:lstStyle/>
          <a:p>
            <a:r>
              <a:rPr lang="tr-TR" sz="2400" dirty="0" smtClean="0">
                <a:solidFill>
                  <a:schemeClr val="accent6">
                    <a:lumMod val="50000"/>
                  </a:schemeClr>
                </a:solidFill>
              </a:rPr>
              <a:t>Vücut yüzeylerinden su ile madde</a:t>
            </a:r>
          </a:p>
          <a:p>
            <a:pPr>
              <a:buNone/>
            </a:pPr>
            <a:r>
              <a:rPr lang="tr-TR" sz="2400" dirty="0" smtClean="0">
                <a:solidFill>
                  <a:schemeClr val="accent6">
                    <a:lumMod val="50000"/>
                  </a:schemeClr>
                </a:solidFill>
              </a:rPr>
              <a:t>alışverişi yaparlar.</a:t>
            </a:r>
          </a:p>
          <a:p>
            <a:r>
              <a:rPr lang="tr-TR" sz="2400" dirty="0" smtClean="0">
                <a:solidFill>
                  <a:schemeClr val="accent6">
                    <a:lumMod val="50000"/>
                  </a:schemeClr>
                </a:solidFill>
              </a:rPr>
              <a:t>Sinir hücrelerinin ve sinir sisteminin görüldüğü ilk canlı türüdür. </a:t>
            </a:r>
            <a:r>
              <a:rPr lang="tr-TR" sz="2000" dirty="0" smtClean="0">
                <a:solidFill>
                  <a:srgbClr val="EF7011"/>
                </a:solidFill>
                <a:latin typeface="Bahnschrift" pitchFamily="34" charset="0"/>
              </a:rPr>
              <a:t>(hidra)</a:t>
            </a:r>
          </a:p>
          <a:p>
            <a:r>
              <a:rPr lang="tr-TR" sz="2400" dirty="0" smtClean="0">
                <a:solidFill>
                  <a:schemeClr val="accent6">
                    <a:lumMod val="50000"/>
                  </a:schemeClr>
                </a:solidFill>
              </a:rPr>
              <a:t>Bazı </a:t>
            </a:r>
            <a:r>
              <a:rPr lang="tr-TR" sz="2400" dirty="0" err="1" smtClean="0">
                <a:solidFill>
                  <a:schemeClr val="accent6">
                    <a:lumMod val="50000"/>
                  </a:schemeClr>
                </a:solidFill>
              </a:rPr>
              <a:t>sölenterler</a:t>
            </a:r>
            <a:r>
              <a:rPr lang="tr-TR" sz="2400" dirty="0" smtClean="0">
                <a:solidFill>
                  <a:schemeClr val="accent6">
                    <a:lumMod val="50000"/>
                  </a:schemeClr>
                </a:solidFill>
              </a:rPr>
              <a:t> diğer canlılarla ortak yaşama (</a:t>
            </a:r>
            <a:r>
              <a:rPr lang="tr-TR" sz="2400" dirty="0" err="1" smtClean="0">
                <a:solidFill>
                  <a:schemeClr val="accent6">
                    <a:lumMod val="50000"/>
                  </a:schemeClr>
                </a:solidFill>
              </a:rPr>
              <a:t>mutualist</a:t>
            </a:r>
            <a:r>
              <a:rPr lang="tr-TR" sz="2400" dirty="0" smtClean="0">
                <a:solidFill>
                  <a:schemeClr val="accent6">
                    <a:lumMod val="50000"/>
                  </a:schemeClr>
                </a:solidFill>
              </a:rPr>
              <a:t>) sahiptir. </a:t>
            </a:r>
            <a:r>
              <a:rPr lang="tr-TR" sz="2000" dirty="0" smtClean="0">
                <a:solidFill>
                  <a:srgbClr val="EF7011"/>
                </a:solidFill>
                <a:latin typeface="Bahnschrift" pitchFamily="34" charset="0"/>
              </a:rPr>
              <a:t>(Örnek: deniz anemonu ile palyaço balığı)</a:t>
            </a:r>
          </a:p>
          <a:p>
            <a:r>
              <a:rPr lang="tr-TR" sz="2400" dirty="0" smtClean="0">
                <a:solidFill>
                  <a:schemeClr val="accent6">
                    <a:lumMod val="50000"/>
                  </a:schemeClr>
                </a:solidFill>
                <a:latin typeface="+mj-lt"/>
              </a:rPr>
              <a:t>Merkezi açıklıkları ve bunların etrafında </a:t>
            </a:r>
            <a:r>
              <a:rPr lang="tr-TR" sz="2400" dirty="0" err="1" smtClean="0">
                <a:solidFill>
                  <a:schemeClr val="accent6">
                    <a:lumMod val="50000"/>
                  </a:schemeClr>
                </a:solidFill>
                <a:latin typeface="+mj-lt"/>
              </a:rPr>
              <a:t>tentakülleri</a:t>
            </a:r>
            <a:r>
              <a:rPr lang="tr-TR" sz="2400" dirty="0" smtClean="0">
                <a:solidFill>
                  <a:schemeClr val="accent6">
                    <a:lumMod val="50000"/>
                  </a:schemeClr>
                </a:solidFill>
                <a:latin typeface="+mj-lt"/>
              </a:rPr>
              <a:t> vardır.</a:t>
            </a:r>
          </a:p>
          <a:p>
            <a:r>
              <a:rPr lang="tr-TR" sz="2400" dirty="0" smtClean="0">
                <a:solidFill>
                  <a:schemeClr val="accent6">
                    <a:lumMod val="50000"/>
                  </a:schemeClr>
                </a:solidFill>
                <a:latin typeface="+mj-lt"/>
              </a:rPr>
              <a:t>Avlarını ağız yoluyla vücut içine alarak beslenirler.</a:t>
            </a:r>
          </a:p>
          <a:p>
            <a:r>
              <a:rPr lang="tr-TR" sz="2400" dirty="0" smtClean="0">
                <a:solidFill>
                  <a:schemeClr val="accent6">
                    <a:lumMod val="50000"/>
                  </a:schemeClr>
                </a:solidFill>
                <a:latin typeface="+mj-lt"/>
              </a:rPr>
              <a:t>Solunum, boşaltım için özelleşmiş yapıları yoktur.</a:t>
            </a:r>
          </a:p>
          <a:p>
            <a:r>
              <a:rPr lang="tr-TR" sz="2400" dirty="0" smtClean="0">
                <a:solidFill>
                  <a:schemeClr val="accent6">
                    <a:lumMod val="50000"/>
                  </a:schemeClr>
                </a:solidFill>
              </a:rPr>
              <a:t>Eşeyli, eşeysiz ve tomurcuklanarak üreyen türleri vardır.</a:t>
            </a:r>
          </a:p>
          <a:p>
            <a:pPr>
              <a:buNone/>
            </a:pPr>
            <a:endParaRPr lang="tr-TR" sz="2000" dirty="0" smtClean="0">
              <a:solidFill>
                <a:srgbClr val="EF7011"/>
              </a:solidFill>
              <a:latin typeface="Bahnschrift" pitchFamily="34" charset="0"/>
            </a:endParaRPr>
          </a:p>
          <a:p>
            <a:pPr>
              <a:buNone/>
            </a:pPr>
            <a:r>
              <a:rPr lang="tr-TR" sz="2000" dirty="0" smtClean="0">
                <a:solidFill>
                  <a:srgbClr val="EF7011"/>
                </a:solidFill>
                <a:latin typeface="Bahnschrift" pitchFamily="34" charset="0"/>
              </a:rPr>
              <a:t>Tür örneği: mercan</a:t>
            </a:r>
          </a:p>
          <a:p>
            <a:pPr>
              <a:buNone/>
            </a:pPr>
            <a:endParaRPr lang="tr-TR" sz="2400" dirty="0">
              <a:solidFill>
                <a:schemeClr val="accent6">
                  <a:lumMod val="50000"/>
                </a:schemeClr>
              </a:solidFill>
            </a:endParaRPr>
          </a:p>
        </p:txBody>
      </p:sp>
      <p:pic>
        <p:nvPicPr>
          <p:cNvPr id="4" name="3 Resim" descr="indir (1).jpg"/>
          <p:cNvPicPr>
            <a:picLocks noChangeAspect="1"/>
          </p:cNvPicPr>
          <p:nvPr/>
        </p:nvPicPr>
        <p:blipFill>
          <a:blip r:embed="rId2"/>
          <a:stretch>
            <a:fillRect/>
          </a:stretch>
        </p:blipFill>
        <p:spPr>
          <a:xfrm>
            <a:off x="7000892" y="785794"/>
            <a:ext cx="1857388" cy="1373471"/>
          </a:xfrm>
          <a:prstGeom prst="rect">
            <a:avLst/>
          </a:prstGeom>
        </p:spPr>
      </p:pic>
      <p:pic>
        <p:nvPicPr>
          <p:cNvPr id="5" name="4 Resim" descr="indir.jpg"/>
          <p:cNvPicPr>
            <a:picLocks noChangeAspect="1"/>
          </p:cNvPicPr>
          <p:nvPr/>
        </p:nvPicPr>
        <p:blipFill>
          <a:blip r:embed="rId3"/>
          <a:stretch>
            <a:fillRect/>
          </a:stretch>
        </p:blipFill>
        <p:spPr>
          <a:xfrm>
            <a:off x="7000892" y="5429264"/>
            <a:ext cx="1857420" cy="123602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SOLUCANLAR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fontScale="92500" lnSpcReduction="20000"/>
          </a:bodyPr>
          <a:lstStyle/>
          <a:p>
            <a:r>
              <a:rPr lang="tr-TR" sz="2400" dirty="0" smtClean="0">
                <a:solidFill>
                  <a:schemeClr val="accent6">
                    <a:lumMod val="50000"/>
                  </a:schemeClr>
                </a:solidFill>
              </a:rPr>
              <a:t>Vücutlarında iskelet bulunmaz.</a:t>
            </a:r>
          </a:p>
          <a:p>
            <a:r>
              <a:rPr lang="tr-TR" sz="2400" dirty="0" smtClean="0">
                <a:solidFill>
                  <a:schemeClr val="accent6">
                    <a:lumMod val="50000"/>
                  </a:schemeClr>
                </a:solidFill>
              </a:rPr>
              <a:t>Parazit olanları vardır. </a:t>
            </a:r>
            <a:r>
              <a:rPr lang="tr-TR" sz="1900" dirty="0" smtClean="0">
                <a:solidFill>
                  <a:srgbClr val="EF7011"/>
                </a:solidFill>
                <a:latin typeface="Bahnschrift" pitchFamily="34" charset="0"/>
              </a:rPr>
              <a:t>(tenya)</a:t>
            </a:r>
          </a:p>
          <a:p>
            <a:r>
              <a:rPr lang="tr-TR" sz="2400" dirty="0" smtClean="0">
                <a:solidFill>
                  <a:schemeClr val="accent6">
                    <a:lumMod val="50000"/>
                  </a:schemeClr>
                </a:solidFill>
              </a:rPr>
              <a:t>Bölmelere ayrılmış sindirim sistemi görülür.</a:t>
            </a:r>
          </a:p>
          <a:p>
            <a:r>
              <a:rPr lang="tr-TR" sz="2400" dirty="0" smtClean="0">
                <a:solidFill>
                  <a:schemeClr val="accent6">
                    <a:lumMod val="50000"/>
                  </a:schemeClr>
                </a:solidFill>
              </a:rPr>
              <a:t>Bazıları çift eşeylidir fakat kendini dölleyemezler.</a:t>
            </a:r>
          </a:p>
          <a:p>
            <a:pPr>
              <a:buNone/>
            </a:pPr>
            <a:r>
              <a:rPr lang="tr-TR" sz="1800" dirty="0" smtClean="0">
                <a:solidFill>
                  <a:schemeClr val="accent6">
                    <a:lumMod val="75000"/>
                  </a:schemeClr>
                </a:solidFill>
                <a:latin typeface="Arial Black" pitchFamily="34" charset="0"/>
              </a:rPr>
              <a:t>Yassı solucanlar:</a:t>
            </a:r>
          </a:p>
          <a:p>
            <a:pPr>
              <a:buFontTx/>
              <a:buChar char="-"/>
            </a:pPr>
            <a:r>
              <a:rPr lang="tr-TR" sz="1800" dirty="0" smtClean="0">
                <a:solidFill>
                  <a:schemeClr val="accent6">
                    <a:lumMod val="50000"/>
                  </a:schemeClr>
                </a:solidFill>
                <a:latin typeface="+mj-lt"/>
              </a:rPr>
              <a:t>Parazit veya serbest yaşarlar.</a:t>
            </a:r>
          </a:p>
          <a:p>
            <a:pPr>
              <a:buFontTx/>
              <a:buChar char="-"/>
            </a:pPr>
            <a:r>
              <a:rPr lang="tr-TR" sz="1800" dirty="0" smtClean="0">
                <a:solidFill>
                  <a:schemeClr val="accent6">
                    <a:lumMod val="50000"/>
                  </a:schemeClr>
                </a:solidFill>
                <a:latin typeface="+mj-lt"/>
              </a:rPr>
              <a:t>Solunumlarını difüzyonla yaparlar.</a:t>
            </a:r>
          </a:p>
          <a:p>
            <a:pPr>
              <a:buFontTx/>
              <a:buChar char="-"/>
            </a:pPr>
            <a:r>
              <a:rPr lang="tr-TR" sz="1800" dirty="0" smtClean="0">
                <a:solidFill>
                  <a:schemeClr val="accent6">
                    <a:lumMod val="50000"/>
                  </a:schemeClr>
                </a:solidFill>
                <a:latin typeface="+mj-lt"/>
              </a:rPr>
              <a:t>Üreme organları gelişmiştir.</a:t>
            </a:r>
          </a:p>
          <a:p>
            <a:pPr>
              <a:buNone/>
            </a:pPr>
            <a:r>
              <a:rPr lang="tr-TR" sz="1800" dirty="0" smtClean="0">
                <a:solidFill>
                  <a:schemeClr val="accent6">
                    <a:lumMod val="75000"/>
                  </a:schemeClr>
                </a:solidFill>
                <a:latin typeface="Arial Black" pitchFamily="34" charset="0"/>
              </a:rPr>
              <a:t>Yuvarlak solucanlar:</a:t>
            </a:r>
          </a:p>
          <a:p>
            <a:pPr>
              <a:buFontTx/>
              <a:buChar char="-"/>
            </a:pPr>
            <a:r>
              <a:rPr lang="tr-TR" sz="1800" dirty="0" smtClean="0">
                <a:solidFill>
                  <a:schemeClr val="accent6">
                    <a:lumMod val="50000"/>
                  </a:schemeClr>
                </a:solidFill>
              </a:rPr>
              <a:t>Solucanlar arasında en geniş yayılış gösteren gruptur.</a:t>
            </a:r>
          </a:p>
          <a:p>
            <a:pPr>
              <a:buFontTx/>
              <a:buChar char="-"/>
            </a:pPr>
            <a:r>
              <a:rPr lang="tr-TR" sz="1800" dirty="0" smtClean="0">
                <a:solidFill>
                  <a:schemeClr val="accent6">
                    <a:lumMod val="50000"/>
                  </a:schemeClr>
                </a:solidFill>
              </a:rPr>
              <a:t>Besin ve oksijeni difüzyonla alırlar.</a:t>
            </a:r>
          </a:p>
          <a:p>
            <a:pPr>
              <a:buNone/>
            </a:pPr>
            <a:r>
              <a:rPr lang="tr-TR" sz="1800" dirty="0" smtClean="0">
                <a:solidFill>
                  <a:srgbClr val="EF7011"/>
                </a:solidFill>
                <a:latin typeface="Arial Black" pitchFamily="34" charset="0"/>
              </a:rPr>
              <a:t> Halkalı solucanlar:</a:t>
            </a:r>
          </a:p>
          <a:p>
            <a:pPr>
              <a:buNone/>
            </a:pPr>
            <a:r>
              <a:rPr lang="tr-TR" sz="1800" dirty="0" smtClean="0">
                <a:solidFill>
                  <a:schemeClr val="accent6">
                    <a:lumMod val="50000"/>
                  </a:schemeClr>
                </a:solidFill>
                <a:latin typeface="+mj-lt"/>
              </a:rPr>
              <a:t>- Sindirim, sinir ve dolaşım sistemleri gelişmiştir.</a:t>
            </a:r>
          </a:p>
          <a:p>
            <a:pPr>
              <a:buFontTx/>
              <a:buChar char="-"/>
            </a:pPr>
            <a:endParaRPr lang="tr-TR" sz="1800" dirty="0" smtClean="0">
              <a:solidFill>
                <a:schemeClr val="accent6">
                  <a:lumMod val="50000"/>
                </a:schemeClr>
              </a:solidFill>
            </a:endParaRPr>
          </a:p>
          <a:p>
            <a:pPr>
              <a:buNone/>
            </a:pPr>
            <a:r>
              <a:rPr lang="tr-TR" sz="1800" dirty="0" smtClean="0">
                <a:solidFill>
                  <a:schemeClr val="accent6">
                    <a:lumMod val="75000"/>
                  </a:schemeClr>
                </a:solidFill>
                <a:latin typeface="+mj-lt"/>
              </a:rPr>
              <a:t> </a:t>
            </a:r>
            <a:endParaRPr lang="tr-TR" sz="2000" dirty="0">
              <a:solidFill>
                <a:schemeClr val="accent6">
                  <a:lumMod val="75000"/>
                </a:schemeClr>
              </a:solidFill>
              <a:latin typeface="Arial Black" pitchFamily="34" charset="0"/>
            </a:endParaRPr>
          </a:p>
        </p:txBody>
      </p:sp>
      <p:pic>
        <p:nvPicPr>
          <p:cNvPr id="4" name="3 Resim" descr="indir (3).jpg"/>
          <p:cNvPicPr>
            <a:picLocks noChangeAspect="1"/>
          </p:cNvPicPr>
          <p:nvPr/>
        </p:nvPicPr>
        <p:blipFill>
          <a:blip r:embed="rId2"/>
          <a:stretch>
            <a:fillRect/>
          </a:stretch>
        </p:blipFill>
        <p:spPr>
          <a:xfrm>
            <a:off x="6715140" y="1214422"/>
            <a:ext cx="2143140" cy="1285884"/>
          </a:xfrm>
          <a:prstGeom prst="rect">
            <a:avLst/>
          </a:prstGeom>
        </p:spPr>
      </p:pic>
      <p:pic>
        <p:nvPicPr>
          <p:cNvPr id="5" name="4 Resim" descr="indir (2).jpg"/>
          <p:cNvPicPr>
            <a:picLocks noChangeAspect="1"/>
          </p:cNvPicPr>
          <p:nvPr/>
        </p:nvPicPr>
        <p:blipFill>
          <a:blip r:embed="rId3"/>
          <a:stretch>
            <a:fillRect/>
          </a:stretch>
        </p:blipFill>
        <p:spPr>
          <a:xfrm>
            <a:off x="5500694" y="4572008"/>
            <a:ext cx="2935631" cy="192882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YUMUŞAKÇALAR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a:bodyPr>
          <a:lstStyle/>
          <a:p>
            <a:r>
              <a:rPr lang="tr-TR" sz="2400" dirty="0" smtClean="0">
                <a:solidFill>
                  <a:schemeClr val="accent6">
                    <a:lumMod val="50000"/>
                  </a:schemeClr>
                </a:solidFill>
              </a:rPr>
              <a:t>Eşeyli ürerler.</a:t>
            </a:r>
          </a:p>
          <a:p>
            <a:r>
              <a:rPr lang="tr-TR" sz="2400" dirty="0" smtClean="0">
                <a:solidFill>
                  <a:schemeClr val="accent6">
                    <a:lumMod val="50000"/>
                  </a:schemeClr>
                </a:solidFill>
              </a:rPr>
              <a:t>Kabuklarının altında manto adı verilen ince bir doku tabakasından oluşan vücut örtüleri vardır</a:t>
            </a:r>
            <a:r>
              <a:rPr lang="tr-TR" sz="2400" dirty="0" smtClean="0">
                <a:solidFill>
                  <a:schemeClr val="accent6">
                    <a:lumMod val="50000"/>
                  </a:schemeClr>
                </a:solidFill>
              </a:rPr>
              <a:t>.</a:t>
            </a:r>
          </a:p>
          <a:p>
            <a:r>
              <a:rPr lang="tr-TR" sz="2400" dirty="0" smtClean="0">
                <a:solidFill>
                  <a:schemeClr val="accent6">
                    <a:lumMod val="50000"/>
                  </a:schemeClr>
                </a:solidFill>
              </a:rPr>
              <a:t>Vücutları yumuşak ve kabukludur.</a:t>
            </a:r>
          </a:p>
          <a:p>
            <a:r>
              <a:rPr lang="es-ES" sz="2400" dirty="0" smtClean="0">
                <a:solidFill>
                  <a:schemeClr val="accent6">
                    <a:lumMod val="50000"/>
                  </a:schemeClr>
                </a:solidFill>
              </a:rPr>
              <a:t>yumuşakçalar suda yaşar ve solungaç solunumu yapar</a:t>
            </a:r>
            <a:r>
              <a:rPr lang="es-ES" sz="2400" dirty="0" smtClean="0">
                <a:solidFill>
                  <a:schemeClr val="accent6">
                    <a:lumMod val="50000"/>
                  </a:schemeClr>
                </a:solidFill>
              </a:rPr>
              <a:t>.</a:t>
            </a:r>
            <a:r>
              <a:rPr lang="tr-TR" sz="2400" dirty="0" smtClean="0">
                <a:solidFill>
                  <a:schemeClr val="accent6">
                    <a:lumMod val="50000"/>
                  </a:schemeClr>
                </a:solidFill>
              </a:rPr>
              <a:t> </a:t>
            </a:r>
            <a:r>
              <a:rPr lang="tr-TR" sz="2000" dirty="0" smtClean="0">
                <a:solidFill>
                  <a:srgbClr val="EF7011"/>
                </a:solidFill>
                <a:latin typeface="Bahnschrift" pitchFamily="34" charset="0"/>
              </a:rPr>
              <a:t>(istisna: kara salyangozu)</a:t>
            </a:r>
          </a:p>
          <a:p>
            <a:r>
              <a:rPr lang="tr-TR" sz="2400" dirty="0" smtClean="0">
                <a:solidFill>
                  <a:schemeClr val="accent6">
                    <a:lumMod val="50000"/>
                  </a:schemeClr>
                </a:solidFill>
              </a:rPr>
              <a:t>Açık dolaşım görülür</a:t>
            </a:r>
            <a:r>
              <a:rPr lang="tr-TR" sz="2400" dirty="0" smtClean="0">
                <a:solidFill>
                  <a:schemeClr val="accent6">
                    <a:lumMod val="50000"/>
                  </a:schemeClr>
                </a:solidFill>
              </a:rPr>
              <a:t>. </a:t>
            </a:r>
            <a:r>
              <a:rPr lang="tr-TR" sz="2000" dirty="0" smtClean="0">
                <a:solidFill>
                  <a:srgbClr val="EF7011"/>
                </a:solidFill>
                <a:latin typeface="Bahnschrift" pitchFamily="34" charset="0"/>
              </a:rPr>
              <a:t>(istisna: ahtapot ve mürekkep balığı)</a:t>
            </a:r>
          </a:p>
          <a:p>
            <a:r>
              <a:rPr lang="tr-TR" sz="2400" dirty="0" smtClean="0">
                <a:solidFill>
                  <a:schemeClr val="accent6">
                    <a:lumMod val="50000"/>
                  </a:schemeClr>
                </a:solidFill>
              </a:rPr>
              <a:t>Karın bölgelerinde hareketi sağlayan kaslı ayağa sahiptirler.</a:t>
            </a:r>
          </a:p>
          <a:p>
            <a:endParaRPr lang="tr-TR" sz="2400" dirty="0" smtClean="0">
              <a:solidFill>
                <a:schemeClr val="accent6">
                  <a:lumMod val="50000"/>
                </a:schemeClr>
              </a:solidFill>
            </a:endParaRPr>
          </a:p>
          <a:p>
            <a:pPr>
              <a:buNone/>
            </a:pPr>
            <a:r>
              <a:rPr lang="tr-TR" sz="2000" dirty="0" smtClean="0">
                <a:solidFill>
                  <a:srgbClr val="EF7011"/>
                </a:solidFill>
                <a:latin typeface="Bahnschrift" pitchFamily="34" charset="0"/>
              </a:rPr>
              <a:t>Tür örneği: midye</a:t>
            </a:r>
          </a:p>
          <a:p>
            <a:pPr>
              <a:buNone/>
            </a:pPr>
            <a:endParaRPr lang="tr-TR" sz="2400" dirty="0">
              <a:solidFill>
                <a:schemeClr val="accent6">
                  <a:lumMod val="50000"/>
                </a:schemeClr>
              </a:solidFill>
            </a:endParaRPr>
          </a:p>
        </p:txBody>
      </p:sp>
      <p:pic>
        <p:nvPicPr>
          <p:cNvPr id="4" name="3 Resim" descr="indir (1).jpg"/>
          <p:cNvPicPr>
            <a:picLocks noChangeAspect="1"/>
          </p:cNvPicPr>
          <p:nvPr/>
        </p:nvPicPr>
        <p:blipFill>
          <a:blip r:embed="rId2"/>
          <a:stretch>
            <a:fillRect/>
          </a:stretch>
        </p:blipFill>
        <p:spPr>
          <a:xfrm>
            <a:off x="6929454" y="642918"/>
            <a:ext cx="1966907" cy="1191034"/>
          </a:xfrm>
          <a:prstGeom prst="rect">
            <a:avLst/>
          </a:prstGeom>
        </p:spPr>
      </p:pic>
      <p:pic>
        <p:nvPicPr>
          <p:cNvPr id="5" name="4 Resim" descr="indir.jpg"/>
          <p:cNvPicPr>
            <a:picLocks noChangeAspect="1"/>
          </p:cNvPicPr>
          <p:nvPr/>
        </p:nvPicPr>
        <p:blipFill>
          <a:blip r:embed="rId3"/>
          <a:stretch>
            <a:fillRect/>
          </a:stretch>
        </p:blipFill>
        <p:spPr>
          <a:xfrm>
            <a:off x="5429256" y="4929198"/>
            <a:ext cx="2857500" cy="1600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chemeClr val="accent6">
                    <a:lumMod val="75000"/>
                  </a:schemeClr>
                </a:solidFill>
                <a:latin typeface="Arial Black" pitchFamily="34" charset="0"/>
              </a:rPr>
              <a:t>EKLEMBACAKLILAR</a:t>
            </a:r>
            <a:endParaRPr lang="tr-TR" sz="3600" dirty="0">
              <a:solidFill>
                <a:schemeClr val="accent6">
                  <a:lumMod val="75000"/>
                </a:schemeClr>
              </a:solidFill>
              <a:latin typeface="Arial Black" pitchFamily="34" charset="0"/>
            </a:endParaRPr>
          </a:p>
        </p:txBody>
      </p:sp>
      <p:sp>
        <p:nvSpPr>
          <p:cNvPr id="3" name="2 İçerik Yer Tutucusu"/>
          <p:cNvSpPr>
            <a:spLocks noGrp="1"/>
          </p:cNvSpPr>
          <p:nvPr>
            <p:ph idx="1"/>
          </p:nvPr>
        </p:nvSpPr>
        <p:spPr/>
        <p:txBody>
          <a:bodyPr>
            <a:normAutofit fontScale="92500" lnSpcReduction="10000"/>
          </a:bodyPr>
          <a:lstStyle/>
          <a:p>
            <a:r>
              <a:rPr lang="tr-TR" sz="2400" dirty="0" smtClean="0">
                <a:solidFill>
                  <a:schemeClr val="accent6">
                    <a:lumMod val="50000"/>
                  </a:schemeClr>
                </a:solidFill>
              </a:rPr>
              <a:t>En büyük hayvan grubudur.</a:t>
            </a:r>
          </a:p>
          <a:p>
            <a:r>
              <a:rPr lang="tr-TR" sz="2400" dirty="0" smtClean="0">
                <a:solidFill>
                  <a:schemeClr val="accent6">
                    <a:lumMod val="50000"/>
                  </a:schemeClr>
                </a:solidFill>
              </a:rPr>
              <a:t>Başkalaşım ve deri değişimi gözlenir.</a:t>
            </a:r>
          </a:p>
          <a:p>
            <a:r>
              <a:rPr lang="tr-TR" sz="2400" dirty="0" smtClean="0">
                <a:solidFill>
                  <a:schemeClr val="accent6">
                    <a:lumMod val="50000"/>
                  </a:schemeClr>
                </a:solidFill>
              </a:rPr>
              <a:t>Özelleşmiş boşaltım organları vardır. </a:t>
            </a:r>
            <a:endParaRPr lang="tr-TR" sz="2400" dirty="0" smtClean="0">
              <a:solidFill>
                <a:schemeClr val="accent6">
                  <a:lumMod val="50000"/>
                </a:schemeClr>
              </a:solidFill>
            </a:endParaRPr>
          </a:p>
          <a:p>
            <a:r>
              <a:rPr lang="tr-TR" sz="2400" dirty="0" smtClean="0">
                <a:solidFill>
                  <a:schemeClr val="accent6">
                    <a:lumMod val="50000"/>
                  </a:schemeClr>
                </a:solidFill>
              </a:rPr>
              <a:t>Gelişmiş </a:t>
            </a:r>
            <a:r>
              <a:rPr lang="tr-TR" sz="2400" dirty="0" smtClean="0">
                <a:solidFill>
                  <a:schemeClr val="accent6">
                    <a:lumMod val="50000"/>
                  </a:schemeClr>
                </a:solidFill>
              </a:rPr>
              <a:t>bir sinir sistemi </a:t>
            </a:r>
            <a:r>
              <a:rPr lang="tr-TR" sz="2400" dirty="0" smtClean="0">
                <a:solidFill>
                  <a:schemeClr val="accent6">
                    <a:lumMod val="50000"/>
                  </a:schemeClr>
                </a:solidFill>
              </a:rPr>
              <a:t>bulunur. Duyu </a:t>
            </a:r>
            <a:r>
              <a:rPr lang="tr-TR" sz="2400" dirty="0" smtClean="0">
                <a:solidFill>
                  <a:schemeClr val="accent6">
                    <a:lumMod val="50000"/>
                  </a:schemeClr>
                </a:solidFill>
              </a:rPr>
              <a:t>organları, özellikle gözleri, iyi gelişmiştir. </a:t>
            </a:r>
            <a:r>
              <a:rPr lang="tr-TR" sz="1900" dirty="0" smtClean="0">
                <a:solidFill>
                  <a:srgbClr val="EF7011"/>
                </a:solidFill>
                <a:latin typeface="Bahnschrift" pitchFamily="34" charset="0"/>
              </a:rPr>
              <a:t>(Bazılarında </a:t>
            </a:r>
            <a:r>
              <a:rPr lang="tr-TR" sz="1900" dirty="0" smtClean="0">
                <a:solidFill>
                  <a:srgbClr val="EF7011"/>
                </a:solidFill>
                <a:latin typeface="Bahnschrift" pitchFamily="34" charset="0"/>
              </a:rPr>
              <a:t>kanatlar gelişmiştir ve </a:t>
            </a:r>
            <a:r>
              <a:rPr lang="tr-TR" sz="1900" dirty="0" smtClean="0">
                <a:solidFill>
                  <a:srgbClr val="EF7011"/>
                </a:solidFill>
                <a:latin typeface="Bahnschrift" pitchFamily="34" charset="0"/>
              </a:rPr>
              <a:t>uçabilirler)</a:t>
            </a:r>
          </a:p>
          <a:p>
            <a:r>
              <a:rPr lang="tr-TR" sz="2400" dirty="0" smtClean="0">
                <a:solidFill>
                  <a:schemeClr val="accent6">
                    <a:lumMod val="50000"/>
                  </a:schemeClr>
                </a:solidFill>
              </a:rPr>
              <a:t>Açık dolaşım gözlemlenir.</a:t>
            </a:r>
          </a:p>
          <a:p>
            <a:r>
              <a:rPr lang="tr-TR" sz="2400" dirty="0" smtClean="0">
                <a:solidFill>
                  <a:schemeClr val="accent6">
                    <a:lumMod val="50000"/>
                  </a:schemeClr>
                </a:solidFill>
              </a:rPr>
              <a:t>Vücutları </a:t>
            </a:r>
            <a:r>
              <a:rPr lang="tr-TR" sz="2400" dirty="0" err="1" smtClean="0">
                <a:solidFill>
                  <a:schemeClr val="accent6">
                    <a:lumMod val="50000"/>
                  </a:schemeClr>
                </a:solidFill>
              </a:rPr>
              <a:t>segmentli</a:t>
            </a:r>
            <a:r>
              <a:rPr lang="tr-TR" sz="2400" dirty="0" smtClean="0">
                <a:solidFill>
                  <a:schemeClr val="accent6">
                    <a:lumMod val="50000"/>
                  </a:schemeClr>
                </a:solidFill>
              </a:rPr>
              <a:t> (bölmeli), hareket organları eklemlidir.</a:t>
            </a:r>
          </a:p>
          <a:p>
            <a:r>
              <a:rPr lang="tr-TR" sz="2400" dirty="0" smtClean="0">
                <a:solidFill>
                  <a:schemeClr val="accent6">
                    <a:lumMod val="50000"/>
                  </a:schemeClr>
                </a:solidFill>
              </a:rPr>
              <a:t>Karada yaşayanları trake ve kitapsı akciğer ile, sudakiler ise solungaçla solunum yapar.</a:t>
            </a:r>
          </a:p>
          <a:p>
            <a:r>
              <a:rPr lang="tr-TR" sz="2400" dirty="0" smtClean="0">
                <a:solidFill>
                  <a:schemeClr val="accent6">
                    <a:lumMod val="50000"/>
                  </a:schemeClr>
                </a:solidFill>
              </a:rPr>
              <a:t>Dış iskeletleri kitindendir.</a:t>
            </a:r>
            <a:endParaRPr lang="tr-TR" sz="2000" dirty="0" smtClean="0">
              <a:solidFill>
                <a:schemeClr val="accent6">
                  <a:lumMod val="50000"/>
                </a:schemeClr>
              </a:solidFill>
            </a:endParaRPr>
          </a:p>
          <a:p>
            <a:r>
              <a:rPr lang="tr-TR" sz="2400" dirty="0" smtClean="0">
                <a:solidFill>
                  <a:schemeClr val="accent6">
                    <a:lumMod val="50000"/>
                  </a:schemeClr>
                </a:solidFill>
              </a:rPr>
              <a:t>Bu grupta böcekler, örümceğimsiler, kabuklular </a:t>
            </a:r>
          </a:p>
          <a:p>
            <a:pPr>
              <a:buNone/>
            </a:pPr>
            <a:r>
              <a:rPr lang="tr-TR" sz="2400" dirty="0" smtClean="0">
                <a:solidFill>
                  <a:schemeClr val="accent6">
                    <a:lumMod val="50000"/>
                  </a:schemeClr>
                </a:solidFill>
              </a:rPr>
              <a:t> ve çok ayaklılar yer alır. </a:t>
            </a:r>
          </a:p>
        </p:txBody>
      </p:sp>
      <p:pic>
        <p:nvPicPr>
          <p:cNvPr id="4" name="3 Resim" descr="images.jpg"/>
          <p:cNvPicPr>
            <a:picLocks noChangeAspect="1"/>
          </p:cNvPicPr>
          <p:nvPr/>
        </p:nvPicPr>
        <p:blipFill>
          <a:blip r:embed="rId2"/>
          <a:stretch>
            <a:fillRect/>
          </a:stretch>
        </p:blipFill>
        <p:spPr>
          <a:xfrm>
            <a:off x="6858016" y="1214422"/>
            <a:ext cx="1824987" cy="1214446"/>
          </a:xfrm>
          <a:prstGeom prst="rect">
            <a:avLst/>
          </a:prstGeom>
        </p:spPr>
      </p:pic>
      <p:pic>
        <p:nvPicPr>
          <p:cNvPr id="5" name="4 Resim" descr="indir.jpg"/>
          <p:cNvPicPr>
            <a:picLocks noChangeAspect="1"/>
          </p:cNvPicPr>
          <p:nvPr/>
        </p:nvPicPr>
        <p:blipFill>
          <a:blip r:embed="rId3"/>
          <a:stretch>
            <a:fillRect/>
          </a:stretch>
        </p:blipFill>
        <p:spPr>
          <a:xfrm>
            <a:off x="6429388" y="5143512"/>
            <a:ext cx="2428892" cy="1293307"/>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882</Words>
  <PresentationFormat>Ekran Gösterisi (4:3)</PresentationFormat>
  <Paragraphs>158</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HAYVANLAR ALEMİ</vt:lpstr>
      <vt:lpstr>Hayvanlar;</vt:lpstr>
      <vt:lpstr>Hayvanlar;</vt:lpstr>
      <vt:lpstr>OMURGASIZ HAYVANLAR</vt:lpstr>
      <vt:lpstr>SÜNGERLER</vt:lpstr>
      <vt:lpstr>SÖLENTERLER</vt:lpstr>
      <vt:lpstr>SOLUCANLAR</vt:lpstr>
      <vt:lpstr>YUMUŞAKÇALAR</vt:lpstr>
      <vt:lpstr>EKLEMBACAKLILAR</vt:lpstr>
      <vt:lpstr>DERİSİDİKENLİLER</vt:lpstr>
      <vt:lpstr>OMURGALI HAYVANLAR</vt:lpstr>
      <vt:lpstr>BALIKLAR</vt:lpstr>
      <vt:lpstr>İKİ YAŞAMLILAR</vt:lpstr>
      <vt:lpstr>SÜRÜNGENLER</vt:lpstr>
      <vt:lpstr>KUŞLAR</vt:lpstr>
      <vt:lpstr>MEMELİLER</vt:lpstr>
      <vt:lpstr>Slayt 17</vt:lpstr>
      <vt:lpstr>HAYVANLARIN ÖNEMİ</vt:lpstr>
      <vt:lpstr>SORU 1:</vt:lpstr>
      <vt:lpstr>SORU 2:</vt:lpstr>
      <vt:lpstr>SORU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 ALEMİ</dc:title>
  <dc:creator>MacBook</dc:creator>
  <cp:lastModifiedBy>MacBook</cp:lastModifiedBy>
  <cp:revision>21</cp:revision>
  <dcterms:created xsi:type="dcterms:W3CDTF">2023-05-23T21:58:35Z</dcterms:created>
  <dcterms:modified xsi:type="dcterms:W3CDTF">2023-05-24T20:10:21Z</dcterms:modified>
</cp:coreProperties>
</file>